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2" r:id="rId9"/>
    <p:sldId id="264" r:id="rId10"/>
    <p:sldId id="269" r:id="rId11"/>
    <p:sldId id="265" r:id="rId12"/>
    <p:sldId id="268" r:id="rId13"/>
    <p:sldId id="263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42"/>
    <p:restoredTop sz="94711"/>
  </p:normalViewPr>
  <p:slideViewPr>
    <p:cSldViewPr snapToGrid="0">
      <p:cViewPr varScale="1">
        <p:scale>
          <a:sx n="107" d="100"/>
          <a:sy n="107" d="100"/>
        </p:scale>
        <p:origin x="19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A6D4F8-B2AD-3741-9B36-C59E1FCB5DE1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D29BE8-9590-EF4D-8BD2-2FC7AA2724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00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D29BE8-9590-EF4D-8BD2-2FC7AA27240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429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25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65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890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41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86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5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7/24/24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23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7/24/24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92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7/24/24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78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429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760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81A142-DA77-4A5F-AD1F-14E6C18F0F5F}" type="datetime1">
              <a:rPr lang="en-US" smtClean="0"/>
              <a:t>7/24/24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72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CF884-BBBE-B55A-FC93-B362869F2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2526985"/>
            <a:ext cx="5342879" cy="213354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err="1"/>
              <a:t>Analysing</a:t>
            </a:r>
            <a:r>
              <a:rPr lang="en-US" sz="3400"/>
              <a:t> and Predicting Netflix Titles Using AI/ML Models</a:t>
            </a:r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906D24A4-8D61-CF5E-66D4-8F9C5ABE5A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22" r="2324" b="-1"/>
          <a:stretch/>
        </p:blipFill>
        <p:spPr>
          <a:xfrm>
            <a:off x="3862657" y="3"/>
            <a:ext cx="6128560" cy="2876195"/>
          </a:xfrm>
          <a:custGeom>
            <a:avLst/>
            <a:gdLst/>
            <a:ahLst/>
            <a:cxnLst/>
            <a:rect l="l" t="t" r="r" b="b"/>
            <a:pathLst>
              <a:path w="6128560" h="2876195">
                <a:moveTo>
                  <a:pt x="1787800" y="2026573"/>
                </a:moveTo>
                <a:cubicBezTo>
                  <a:pt x="1914960" y="2026573"/>
                  <a:pt x="2018044" y="2129657"/>
                  <a:pt x="2018044" y="2256817"/>
                </a:cubicBezTo>
                <a:cubicBezTo>
                  <a:pt x="2018044" y="2383977"/>
                  <a:pt x="1914960" y="2487061"/>
                  <a:pt x="1787800" y="2487061"/>
                </a:cubicBezTo>
                <a:cubicBezTo>
                  <a:pt x="1660640" y="2487061"/>
                  <a:pt x="1557556" y="2383977"/>
                  <a:pt x="1557556" y="2256817"/>
                </a:cubicBezTo>
                <a:cubicBezTo>
                  <a:pt x="1557556" y="2129657"/>
                  <a:pt x="1660640" y="2026573"/>
                  <a:pt x="1787800" y="2026573"/>
                </a:cubicBezTo>
                <a:close/>
                <a:moveTo>
                  <a:pt x="4492424" y="1971922"/>
                </a:moveTo>
                <a:cubicBezTo>
                  <a:pt x="4723594" y="1971922"/>
                  <a:pt x="4910994" y="2159322"/>
                  <a:pt x="4910994" y="2390492"/>
                </a:cubicBezTo>
                <a:cubicBezTo>
                  <a:pt x="4910994" y="2621662"/>
                  <a:pt x="4723594" y="2809062"/>
                  <a:pt x="4492424" y="2809062"/>
                </a:cubicBezTo>
                <a:cubicBezTo>
                  <a:pt x="4261254" y="2809062"/>
                  <a:pt x="4073854" y="2621662"/>
                  <a:pt x="4073854" y="2390492"/>
                </a:cubicBezTo>
                <a:cubicBezTo>
                  <a:pt x="4073854" y="2159322"/>
                  <a:pt x="4261254" y="1971922"/>
                  <a:pt x="4492424" y="1971922"/>
                </a:cubicBezTo>
                <a:close/>
                <a:moveTo>
                  <a:pt x="183242" y="0"/>
                </a:moveTo>
                <a:lnTo>
                  <a:pt x="5706666" y="0"/>
                </a:lnTo>
                <a:lnTo>
                  <a:pt x="5693588" y="65459"/>
                </a:lnTo>
                <a:cubicBezTo>
                  <a:pt x="5691144" y="139844"/>
                  <a:pt x="5712962" y="215633"/>
                  <a:pt x="5758052" y="289009"/>
                </a:cubicBezTo>
                <a:cubicBezTo>
                  <a:pt x="5857302" y="450071"/>
                  <a:pt x="5972939" y="603229"/>
                  <a:pt x="6054386" y="772776"/>
                </a:cubicBezTo>
                <a:cubicBezTo>
                  <a:pt x="6200306" y="1075183"/>
                  <a:pt x="6141322" y="1372931"/>
                  <a:pt x="5784342" y="1581079"/>
                </a:cubicBezTo>
                <a:cubicBezTo>
                  <a:pt x="5491252" y="1751792"/>
                  <a:pt x="5179778" y="1758447"/>
                  <a:pt x="4855158" y="1725836"/>
                </a:cubicBezTo>
                <a:cubicBezTo>
                  <a:pt x="4574465" y="1697716"/>
                  <a:pt x="4272225" y="1675919"/>
                  <a:pt x="4038120" y="1845134"/>
                </a:cubicBezTo>
                <a:cubicBezTo>
                  <a:pt x="3848689" y="1982236"/>
                  <a:pt x="3717078" y="2199702"/>
                  <a:pt x="3561590" y="2383144"/>
                </a:cubicBezTo>
                <a:cubicBezTo>
                  <a:pt x="3463506" y="2498781"/>
                  <a:pt x="3377151" y="2625568"/>
                  <a:pt x="3270914" y="2732554"/>
                </a:cubicBezTo>
                <a:cubicBezTo>
                  <a:pt x="2999288" y="3007174"/>
                  <a:pt x="2535737" y="2842535"/>
                  <a:pt x="2390067" y="2617914"/>
                </a:cubicBezTo>
                <a:cubicBezTo>
                  <a:pt x="2325508" y="2518082"/>
                  <a:pt x="2298554" y="2387885"/>
                  <a:pt x="2278088" y="2267505"/>
                </a:cubicBezTo>
                <a:cubicBezTo>
                  <a:pt x="2217857" y="1914933"/>
                  <a:pt x="1848646" y="1807115"/>
                  <a:pt x="1580182" y="1884817"/>
                </a:cubicBezTo>
                <a:cubicBezTo>
                  <a:pt x="799167" y="2111435"/>
                  <a:pt x="250009" y="1713273"/>
                  <a:pt x="43025" y="1034086"/>
                </a:cubicBezTo>
                <a:cubicBezTo>
                  <a:pt x="7502" y="918197"/>
                  <a:pt x="13990" y="789083"/>
                  <a:pt x="1012" y="665790"/>
                </a:cubicBezTo>
                <a:cubicBezTo>
                  <a:pt x="-6267" y="431976"/>
                  <a:pt x="23588" y="210965"/>
                  <a:pt x="161580" y="25384"/>
                </a:cubicBezTo>
                <a:close/>
              </a:path>
            </a:pathLst>
          </a:custGeom>
        </p:spPr>
      </p:pic>
      <p:pic>
        <p:nvPicPr>
          <p:cNvPr id="2050" name="Picture 2" descr="Netflix | Brand Assets | Logos">
            <a:extLst>
              <a:ext uri="{FF2B5EF4-FFF2-40B4-BE49-F238E27FC236}">
                <a16:creationId xmlns:a16="http://schemas.microsoft.com/office/drawing/2014/main" id="{9B177439-1105-27EC-A8ED-9DDFA02407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01" r="22734"/>
          <a:stretch/>
        </p:blipFill>
        <p:spPr bwMode="auto">
          <a:xfrm>
            <a:off x="7898353" y="2526988"/>
            <a:ext cx="4293649" cy="4331012"/>
          </a:xfrm>
          <a:custGeom>
            <a:avLst/>
            <a:gdLst/>
            <a:ahLst/>
            <a:cxnLst/>
            <a:rect l="l" t="t" r="r" b="b"/>
            <a:pathLst>
              <a:path w="6312802" h="6367736">
                <a:moveTo>
                  <a:pt x="789715" y="708127"/>
                </a:moveTo>
                <a:cubicBezTo>
                  <a:pt x="845978" y="711650"/>
                  <a:pt x="901296" y="724302"/>
                  <a:pt x="953475" y="745602"/>
                </a:cubicBezTo>
                <a:cubicBezTo>
                  <a:pt x="1173612" y="834890"/>
                  <a:pt x="1309905" y="1073925"/>
                  <a:pt x="1278834" y="1315681"/>
                </a:cubicBezTo>
                <a:cubicBezTo>
                  <a:pt x="1233750" y="1669869"/>
                  <a:pt x="880524" y="1881517"/>
                  <a:pt x="560369" y="1747304"/>
                </a:cubicBezTo>
                <a:cubicBezTo>
                  <a:pt x="338151" y="1654256"/>
                  <a:pt x="204742" y="1408974"/>
                  <a:pt x="242538" y="1164574"/>
                </a:cubicBezTo>
                <a:cubicBezTo>
                  <a:pt x="286421" y="880774"/>
                  <a:pt x="529219" y="692590"/>
                  <a:pt x="789715" y="708127"/>
                </a:cubicBezTo>
                <a:close/>
                <a:moveTo>
                  <a:pt x="2877121" y="364348"/>
                </a:moveTo>
                <a:cubicBezTo>
                  <a:pt x="2901561" y="365790"/>
                  <a:pt x="2925601" y="371235"/>
                  <a:pt x="2948310" y="380363"/>
                </a:cubicBezTo>
                <a:cubicBezTo>
                  <a:pt x="3044405" y="419202"/>
                  <a:pt x="3103503" y="523063"/>
                  <a:pt x="3089970" y="628607"/>
                </a:cubicBezTo>
                <a:cubicBezTo>
                  <a:pt x="3070190" y="782758"/>
                  <a:pt x="2916600" y="874848"/>
                  <a:pt x="2777343" y="816472"/>
                </a:cubicBezTo>
                <a:cubicBezTo>
                  <a:pt x="2680608" y="775952"/>
                  <a:pt x="2622552" y="669287"/>
                  <a:pt x="2639048" y="562863"/>
                </a:cubicBezTo>
                <a:cubicBezTo>
                  <a:pt x="2658106" y="439382"/>
                  <a:pt x="2763810" y="357542"/>
                  <a:pt x="2877121" y="364348"/>
                </a:cubicBezTo>
                <a:close/>
                <a:moveTo>
                  <a:pt x="5725514" y="29060"/>
                </a:moveTo>
                <a:lnTo>
                  <a:pt x="5748657" y="29701"/>
                </a:lnTo>
                <a:cubicBezTo>
                  <a:pt x="5935681" y="36387"/>
                  <a:pt x="6081789" y="65616"/>
                  <a:pt x="6194082" y="113315"/>
                </a:cubicBezTo>
                <a:lnTo>
                  <a:pt x="6312802" y="183322"/>
                </a:lnTo>
                <a:lnTo>
                  <a:pt x="6312802" y="6367736"/>
                </a:lnTo>
                <a:lnTo>
                  <a:pt x="3171877" y="6367736"/>
                </a:lnTo>
                <a:lnTo>
                  <a:pt x="3171635" y="6367591"/>
                </a:lnTo>
                <a:lnTo>
                  <a:pt x="2683232" y="6367591"/>
                </a:lnTo>
                <a:lnTo>
                  <a:pt x="2683031" y="6367736"/>
                </a:lnTo>
                <a:lnTo>
                  <a:pt x="1006759" y="6367736"/>
                </a:lnTo>
                <a:lnTo>
                  <a:pt x="1017798" y="6253705"/>
                </a:lnTo>
                <a:cubicBezTo>
                  <a:pt x="1043303" y="6019815"/>
                  <a:pt x="1065826" y="5776617"/>
                  <a:pt x="897420" y="5565130"/>
                </a:cubicBezTo>
                <a:cubicBezTo>
                  <a:pt x="700507" y="5318087"/>
                  <a:pt x="491822" y="5428997"/>
                  <a:pt x="271526" y="5130943"/>
                </a:cubicBezTo>
                <a:cubicBezTo>
                  <a:pt x="108646" y="4910648"/>
                  <a:pt x="-26366" y="4708290"/>
                  <a:pt x="39940" y="4415201"/>
                </a:cubicBezTo>
                <a:cubicBezTo>
                  <a:pt x="128666" y="4023216"/>
                  <a:pt x="467878" y="3870268"/>
                  <a:pt x="464356" y="3587268"/>
                </a:cubicBezTo>
                <a:cubicBezTo>
                  <a:pt x="460351" y="3247094"/>
                  <a:pt x="43943" y="3178950"/>
                  <a:pt x="3183" y="2791128"/>
                </a:cubicBezTo>
                <a:cubicBezTo>
                  <a:pt x="-23403" y="2538162"/>
                  <a:pt x="118896" y="2235225"/>
                  <a:pt x="343758" y="2095087"/>
                </a:cubicBezTo>
                <a:cubicBezTo>
                  <a:pt x="758163" y="1836512"/>
                  <a:pt x="1225342" y="2272862"/>
                  <a:pt x="1543093" y="2013487"/>
                </a:cubicBezTo>
                <a:cubicBezTo>
                  <a:pt x="1732879" y="1858534"/>
                  <a:pt x="1763790" y="1542064"/>
                  <a:pt x="1726873" y="1342749"/>
                </a:cubicBezTo>
                <a:cubicBezTo>
                  <a:pt x="1656484" y="963255"/>
                  <a:pt x="1345299" y="901114"/>
                  <a:pt x="1356831" y="612032"/>
                </a:cubicBezTo>
                <a:cubicBezTo>
                  <a:pt x="1365319" y="397180"/>
                  <a:pt x="1547578" y="171600"/>
                  <a:pt x="1773239" y="121551"/>
                </a:cubicBezTo>
                <a:cubicBezTo>
                  <a:pt x="1804789" y="114503"/>
                  <a:pt x="1837013" y="110980"/>
                  <a:pt x="1869333" y="110980"/>
                </a:cubicBezTo>
                <a:cubicBezTo>
                  <a:pt x="2087466" y="110980"/>
                  <a:pt x="2259155" y="271137"/>
                  <a:pt x="2312167" y="320866"/>
                </a:cubicBezTo>
                <a:cubicBezTo>
                  <a:pt x="2563133" y="555255"/>
                  <a:pt x="2364538" y="842498"/>
                  <a:pt x="2568899" y="1194363"/>
                </a:cubicBezTo>
                <a:cubicBezTo>
                  <a:pt x="2600650" y="1246494"/>
                  <a:pt x="2637078" y="1295662"/>
                  <a:pt x="2677726" y="1341226"/>
                </a:cubicBezTo>
                <a:cubicBezTo>
                  <a:pt x="2757804" y="1432276"/>
                  <a:pt x="2906990" y="1416261"/>
                  <a:pt x="2964327" y="1310316"/>
                </a:cubicBezTo>
                <a:cubicBezTo>
                  <a:pt x="3059059" y="1135183"/>
                  <a:pt x="3149628" y="938831"/>
                  <a:pt x="3333248" y="887741"/>
                </a:cubicBezTo>
                <a:cubicBezTo>
                  <a:pt x="3690239" y="788365"/>
                  <a:pt x="3902767" y="1378543"/>
                  <a:pt x="4272730" y="1307994"/>
                </a:cubicBezTo>
                <a:cubicBezTo>
                  <a:pt x="4426320" y="1278686"/>
                  <a:pt x="4515368" y="1152802"/>
                  <a:pt x="4596327" y="996810"/>
                </a:cubicBezTo>
                <a:cubicBezTo>
                  <a:pt x="4618829" y="953326"/>
                  <a:pt x="4640770" y="907521"/>
                  <a:pt x="4663272" y="860676"/>
                </a:cubicBezTo>
                <a:cubicBezTo>
                  <a:pt x="4732781" y="613153"/>
                  <a:pt x="4835282" y="115946"/>
                  <a:pt x="5572324" y="40189"/>
                </a:cubicBezTo>
                <a:cubicBezTo>
                  <a:pt x="5622910" y="31543"/>
                  <a:pt x="5674208" y="27859"/>
                  <a:pt x="5725514" y="29060"/>
                </a:cubicBezTo>
                <a:close/>
                <a:moveTo>
                  <a:pt x="4169348" y="793"/>
                </a:moveTo>
                <a:cubicBezTo>
                  <a:pt x="4219966" y="3995"/>
                  <a:pt x="4269734" y="15368"/>
                  <a:pt x="4316693" y="34505"/>
                </a:cubicBezTo>
                <a:cubicBezTo>
                  <a:pt x="4514808" y="114584"/>
                  <a:pt x="4637488" y="329676"/>
                  <a:pt x="4609540" y="547569"/>
                </a:cubicBezTo>
                <a:cubicBezTo>
                  <a:pt x="4568620" y="865801"/>
                  <a:pt x="4251108" y="1055907"/>
                  <a:pt x="3962986" y="935790"/>
                </a:cubicBezTo>
                <a:cubicBezTo>
                  <a:pt x="3762790" y="852028"/>
                  <a:pt x="3642672" y="631491"/>
                  <a:pt x="3676946" y="411355"/>
                </a:cubicBezTo>
                <a:cubicBezTo>
                  <a:pt x="3716424" y="155985"/>
                  <a:pt x="3934959" y="-13061"/>
                  <a:pt x="4169348" y="79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610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graph of a number of titles&#10;&#10;Description automatically generated">
            <a:extLst>
              <a:ext uri="{FF2B5EF4-FFF2-40B4-BE49-F238E27FC236}">
                <a16:creationId xmlns:a16="http://schemas.microsoft.com/office/drawing/2014/main" id="{C40E11FD-5115-09EA-ED73-98647BDF5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05320"/>
            <a:ext cx="5294716" cy="2647358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200E3B6-B063-9417-1286-5CFEBD7B3AF8}"/>
              </a:ext>
            </a:extLst>
          </p:cNvPr>
          <p:cNvSpPr txBox="1"/>
          <p:nvPr/>
        </p:nvSpPr>
        <p:spPr>
          <a:xfrm>
            <a:off x="1408586" y="5103644"/>
            <a:ext cx="37644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Netflix specially selects titles from recent years to suit the audience viewing diet.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006DD0-2535-D837-B80A-D1FD76A0E238}"/>
              </a:ext>
            </a:extLst>
          </p:cNvPr>
          <p:cNvSpPr txBox="1"/>
          <p:nvPr/>
        </p:nvSpPr>
        <p:spPr>
          <a:xfrm>
            <a:off x="6556971" y="5113462"/>
            <a:ext cx="376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Dramas stand to the most popular genre.</a:t>
            </a:r>
          </a:p>
        </p:txBody>
      </p:sp>
      <p:pic>
        <p:nvPicPr>
          <p:cNvPr id="7" name="Content Placeholder 6" descr="A graph showing different colored lines&#10;&#10;Description automatically generated">
            <a:extLst>
              <a:ext uri="{FF2B5EF4-FFF2-40B4-BE49-F238E27FC236}">
                <a16:creationId xmlns:a16="http://schemas.microsoft.com/office/drawing/2014/main" id="{58EBB73B-7493-6C32-7458-AE2A7481D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97045" y="1400694"/>
            <a:ext cx="5200856" cy="3751920"/>
          </a:xfrm>
        </p:spPr>
      </p:pic>
    </p:spTree>
    <p:extLst>
      <p:ext uri="{BB962C8B-B14F-4D97-AF65-F5344CB8AC3E}">
        <p14:creationId xmlns:p14="http://schemas.microsoft.com/office/powerpoint/2010/main" val="3370157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graph of a number of directors&#10;&#10;Description automatically generated">
            <a:extLst>
              <a:ext uri="{FF2B5EF4-FFF2-40B4-BE49-F238E27FC236}">
                <a16:creationId xmlns:a16="http://schemas.microsoft.com/office/drawing/2014/main" id="{A41954C0-2799-B835-CBD4-481578856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304521"/>
            <a:ext cx="5291666" cy="2248958"/>
          </a:xfrm>
          <a:prstGeom prst="rect">
            <a:avLst/>
          </a:prstGeom>
        </p:spPr>
      </p:pic>
      <p:pic>
        <p:nvPicPr>
          <p:cNvPr id="15" name="Picture 14" descr="A graph showing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3EC93BAA-3F7F-85D5-1553-315F92725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2311135"/>
            <a:ext cx="5291667" cy="22357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8EF8261-07FD-45AA-99FE-89705F091A96}"/>
              </a:ext>
            </a:extLst>
          </p:cNvPr>
          <p:cNvSpPr txBox="1"/>
          <p:nvPr/>
        </p:nvSpPr>
        <p:spPr>
          <a:xfrm>
            <a:off x="1408586" y="5103644"/>
            <a:ext cx="37644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Directors delivering the most number of  titles are Indian-dominated.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D81BD8-EFDB-80F3-D026-87B97DE34D77}"/>
              </a:ext>
            </a:extLst>
          </p:cNvPr>
          <p:cNvSpPr txBox="1"/>
          <p:nvPr/>
        </p:nvSpPr>
        <p:spPr>
          <a:xfrm>
            <a:off x="7617402" y="5103644"/>
            <a:ext cx="376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International movies followed by dramas rank the top 2 genres.</a:t>
            </a:r>
          </a:p>
        </p:txBody>
      </p:sp>
    </p:spTree>
    <p:extLst>
      <p:ext uri="{BB962C8B-B14F-4D97-AF65-F5344CB8AC3E}">
        <p14:creationId xmlns:p14="http://schemas.microsoft.com/office/powerpoint/2010/main" val="1148295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graph showing a number of actors&#10;&#10;Description automatically generated">
            <a:extLst>
              <a:ext uri="{FF2B5EF4-FFF2-40B4-BE49-F238E27FC236}">
                <a16:creationId xmlns:a16="http://schemas.microsoft.com/office/drawing/2014/main" id="{B2486A9A-840D-EE59-3CB4-DAD78BFDC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237688"/>
            <a:ext cx="5294716" cy="2382622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graph showing the number of titles released&#10;&#10;Description automatically generated">
            <a:extLst>
              <a:ext uri="{FF2B5EF4-FFF2-40B4-BE49-F238E27FC236}">
                <a16:creationId xmlns:a16="http://schemas.microsoft.com/office/drawing/2014/main" id="{3096ECC4-6340-C4B4-7A73-527C687FD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999427"/>
            <a:ext cx="5294715" cy="28591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654F70A-C175-94D4-15E4-0D936399045E}"/>
              </a:ext>
            </a:extLst>
          </p:cNvPr>
          <p:cNvSpPr txBox="1"/>
          <p:nvPr/>
        </p:nvSpPr>
        <p:spPr>
          <a:xfrm>
            <a:off x="1408586" y="5103644"/>
            <a:ext cx="376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10 actors delivering the most titles are from India.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17FAFB-8EB5-9D36-2617-139BF573A33E}"/>
              </a:ext>
            </a:extLst>
          </p:cNvPr>
          <p:cNvSpPr txBox="1"/>
          <p:nvPr/>
        </p:nvSpPr>
        <p:spPr>
          <a:xfrm>
            <a:off x="7018936" y="5103644"/>
            <a:ext cx="376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2018-2019 saw the most number of titles released on Netflix.</a:t>
            </a:r>
          </a:p>
        </p:txBody>
      </p:sp>
    </p:spTree>
    <p:extLst>
      <p:ext uri="{BB962C8B-B14F-4D97-AF65-F5344CB8AC3E}">
        <p14:creationId xmlns:p14="http://schemas.microsoft.com/office/powerpoint/2010/main" val="4175414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E9FF7ED-C67F-4E8D-8157-6BB83D644C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2325" y="643467"/>
            <a:ext cx="10407351" cy="1891626"/>
          </a:xfrm>
          <a:custGeom>
            <a:avLst/>
            <a:gdLst>
              <a:gd name="connsiteX0" fmla="*/ 0 w 10407351"/>
              <a:gd name="connsiteY0" fmla="*/ 0 h 1891626"/>
              <a:gd name="connsiteX1" fmla="*/ 10407351 w 10407351"/>
              <a:gd name="connsiteY1" fmla="*/ 0 h 1891626"/>
              <a:gd name="connsiteX2" fmla="*/ 10407351 w 10407351"/>
              <a:gd name="connsiteY2" fmla="*/ 1364684 h 1891626"/>
              <a:gd name="connsiteX3" fmla="*/ 10278187 w 10407351"/>
              <a:gd name="connsiteY3" fmla="*/ 1375369 h 1891626"/>
              <a:gd name="connsiteX4" fmla="*/ 10183452 w 10407351"/>
              <a:gd name="connsiteY4" fmla="*/ 1391690 h 1891626"/>
              <a:gd name="connsiteX5" fmla="*/ 9936834 w 10407351"/>
              <a:gd name="connsiteY5" fmla="*/ 1413567 h 1891626"/>
              <a:gd name="connsiteX6" fmla="*/ 9633679 w 10407351"/>
              <a:gd name="connsiteY6" fmla="*/ 1479227 h 1891626"/>
              <a:gd name="connsiteX7" fmla="*/ 9464371 w 10407351"/>
              <a:gd name="connsiteY7" fmla="*/ 1479341 h 1891626"/>
              <a:gd name="connsiteX8" fmla="*/ 9351136 w 10407351"/>
              <a:gd name="connsiteY8" fmla="*/ 1473048 h 1891626"/>
              <a:gd name="connsiteX9" fmla="*/ 9277477 w 10407351"/>
              <a:gd name="connsiteY9" fmla="*/ 1467445 h 1891626"/>
              <a:gd name="connsiteX10" fmla="*/ 9221081 w 10407351"/>
              <a:gd name="connsiteY10" fmla="*/ 1462245 h 1891626"/>
              <a:gd name="connsiteX11" fmla="*/ 9145968 w 10407351"/>
              <a:gd name="connsiteY11" fmla="*/ 1462282 h 1891626"/>
              <a:gd name="connsiteX12" fmla="*/ 9023280 w 10407351"/>
              <a:gd name="connsiteY12" fmla="*/ 1511217 h 1891626"/>
              <a:gd name="connsiteX13" fmla="*/ 8830925 w 10407351"/>
              <a:gd name="connsiteY13" fmla="*/ 1554093 h 1891626"/>
              <a:gd name="connsiteX14" fmla="*/ 8676048 w 10407351"/>
              <a:gd name="connsiteY14" fmla="*/ 1560374 h 1891626"/>
              <a:gd name="connsiteX15" fmla="*/ 8638989 w 10407351"/>
              <a:gd name="connsiteY15" fmla="*/ 1568839 h 1891626"/>
              <a:gd name="connsiteX16" fmla="*/ 8456861 w 10407351"/>
              <a:gd name="connsiteY16" fmla="*/ 1566972 h 1891626"/>
              <a:gd name="connsiteX17" fmla="*/ 8189198 w 10407351"/>
              <a:gd name="connsiteY17" fmla="*/ 1584307 h 1891626"/>
              <a:gd name="connsiteX18" fmla="*/ 7898401 w 10407351"/>
              <a:gd name="connsiteY18" fmla="*/ 1565768 h 1891626"/>
              <a:gd name="connsiteX19" fmla="*/ 7563813 w 10407351"/>
              <a:gd name="connsiteY19" fmla="*/ 1558454 h 1891626"/>
              <a:gd name="connsiteX20" fmla="*/ 7349063 w 10407351"/>
              <a:gd name="connsiteY20" fmla="*/ 1551966 h 1891626"/>
              <a:gd name="connsiteX21" fmla="*/ 7131024 w 10407351"/>
              <a:gd name="connsiteY21" fmla="*/ 1585911 h 1891626"/>
              <a:gd name="connsiteX22" fmla="*/ 6889291 w 10407351"/>
              <a:gd name="connsiteY22" fmla="*/ 1610925 h 1891626"/>
              <a:gd name="connsiteX23" fmla="*/ 6668938 w 10407351"/>
              <a:gd name="connsiteY23" fmla="*/ 1613148 h 1891626"/>
              <a:gd name="connsiteX24" fmla="*/ 6538541 w 10407351"/>
              <a:gd name="connsiteY24" fmla="*/ 1620507 h 1891626"/>
              <a:gd name="connsiteX25" fmla="*/ 6491279 w 10407351"/>
              <a:gd name="connsiteY25" fmla="*/ 1632773 h 1891626"/>
              <a:gd name="connsiteX26" fmla="*/ 6423751 w 10407351"/>
              <a:gd name="connsiteY26" fmla="*/ 1643536 h 1891626"/>
              <a:gd name="connsiteX27" fmla="*/ 6306336 w 10407351"/>
              <a:gd name="connsiteY27" fmla="*/ 1669857 h 1891626"/>
              <a:gd name="connsiteX28" fmla="*/ 6155679 w 10407351"/>
              <a:gd name="connsiteY28" fmla="*/ 1680409 h 1891626"/>
              <a:gd name="connsiteX29" fmla="*/ 6018716 w 10407351"/>
              <a:gd name="connsiteY29" fmla="*/ 1668513 h 1891626"/>
              <a:gd name="connsiteX30" fmla="*/ 5927081 w 10407351"/>
              <a:gd name="connsiteY30" fmla="*/ 1663779 h 1891626"/>
              <a:gd name="connsiteX31" fmla="*/ 5704857 w 10407351"/>
              <a:gd name="connsiteY31" fmla="*/ 1661355 h 1891626"/>
              <a:gd name="connsiteX32" fmla="*/ 5464353 w 10407351"/>
              <a:gd name="connsiteY32" fmla="*/ 1649361 h 1891626"/>
              <a:gd name="connsiteX33" fmla="*/ 5408840 w 10407351"/>
              <a:gd name="connsiteY33" fmla="*/ 1659913 h 1891626"/>
              <a:gd name="connsiteX34" fmla="*/ 5315720 w 10407351"/>
              <a:gd name="connsiteY34" fmla="*/ 1677105 h 1891626"/>
              <a:gd name="connsiteX35" fmla="*/ 5250566 w 10407351"/>
              <a:gd name="connsiteY35" fmla="*/ 1709327 h 1891626"/>
              <a:gd name="connsiteX36" fmla="*/ 5170942 w 10407351"/>
              <a:gd name="connsiteY36" fmla="*/ 1716026 h 1891626"/>
              <a:gd name="connsiteX37" fmla="*/ 5063388 w 10407351"/>
              <a:gd name="connsiteY37" fmla="*/ 1707824 h 1891626"/>
              <a:gd name="connsiteX38" fmla="*/ 4937644 w 10407351"/>
              <a:gd name="connsiteY38" fmla="*/ 1733778 h 1891626"/>
              <a:gd name="connsiteX39" fmla="*/ 4863636 w 10407351"/>
              <a:gd name="connsiteY39" fmla="*/ 1742276 h 1891626"/>
              <a:gd name="connsiteX40" fmla="*/ 4663097 w 10407351"/>
              <a:gd name="connsiteY40" fmla="*/ 1772517 h 1891626"/>
              <a:gd name="connsiteX41" fmla="*/ 4576142 w 10407351"/>
              <a:gd name="connsiteY41" fmla="*/ 1801338 h 1891626"/>
              <a:gd name="connsiteX42" fmla="*/ 4432728 w 10407351"/>
              <a:gd name="connsiteY42" fmla="*/ 1821550 h 1891626"/>
              <a:gd name="connsiteX43" fmla="*/ 4330325 w 10407351"/>
              <a:gd name="connsiteY43" fmla="*/ 1832397 h 1891626"/>
              <a:gd name="connsiteX44" fmla="*/ 4301301 w 10407351"/>
              <a:gd name="connsiteY44" fmla="*/ 1853709 h 1891626"/>
              <a:gd name="connsiteX45" fmla="*/ 4300886 w 10407351"/>
              <a:gd name="connsiteY45" fmla="*/ 1854105 h 1891626"/>
              <a:gd name="connsiteX46" fmla="*/ 4238651 w 10407351"/>
              <a:gd name="connsiteY46" fmla="*/ 1857049 h 1891626"/>
              <a:gd name="connsiteX47" fmla="*/ 4102292 w 10407351"/>
              <a:gd name="connsiteY47" fmla="*/ 1880193 h 1891626"/>
              <a:gd name="connsiteX48" fmla="*/ 4059333 w 10407351"/>
              <a:gd name="connsiteY48" fmla="*/ 1886249 h 1891626"/>
              <a:gd name="connsiteX49" fmla="*/ 4036441 w 10407351"/>
              <a:gd name="connsiteY49" fmla="*/ 1891626 h 1891626"/>
              <a:gd name="connsiteX50" fmla="*/ 4002125 w 10407351"/>
              <a:gd name="connsiteY50" fmla="*/ 1877697 h 1891626"/>
              <a:gd name="connsiteX51" fmla="*/ 3959209 w 10407351"/>
              <a:gd name="connsiteY51" fmla="*/ 1883738 h 1891626"/>
              <a:gd name="connsiteX52" fmla="*/ 3949215 w 10407351"/>
              <a:gd name="connsiteY52" fmla="*/ 1885692 h 1891626"/>
              <a:gd name="connsiteX53" fmla="*/ 3874146 w 10407351"/>
              <a:gd name="connsiteY53" fmla="*/ 1872130 h 1891626"/>
              <a:gd name="connsiteX54" fmla="*/ 3866827 w 10407351"/>
              <a:gd name="connsiteY54" fmla="*/ 1866688 h 1891626"/>
              <a:gd name="connsiteX55" fmla="*/ 3829184 w 10407351"/>
              <a:gd name="connsiteY55" fmla="*/ 1864322 h 1891626"/>
              <a:gd name="connsiteX56" fmla="*/ 3824903 w 10407351"/>
              <a:gd name="connsiteY56" fmla="*/ 1865766 h 1891626"/>
              <a:gd name="connsiteX57" fmla="*/ 3793706 w 10407351"/>
              <a:gd name="connsiteY57" fmla="*/ 1857436 h 1891626"/>
              <a:gd name="connsiteX58" fmla="*/ 3668616 w 10407351"/>
              <a:gd name="connsiteY58" fmla="*/ 1842745 h 1891626"/>
              <a:gd name="connsiteX59" fmla="*/ 3428086 w 10407351"/>
              <a:gd name="connsiteY59" fmla="*/ 1835034 h 1891626"/>
              <a:gd name="connsiteX60" fmla="*/ 3177594 w 10407351"/>
              <a:gd name="connsiteY60" fmla="*/ 1813026 h 1891626"/>
              <a:gd name="connsiteX61" fmla="*/ 2940077 w 10407351"/>
              <a:gd name="connsiteY61" fmla="*/ 1821546 h 1891626"/>
              <a:gd name="connsiteX62" fmla="*/ 2508536 w 10407351"/>
              <a:gd name="connsiteY62" fmla="*/ 1797990 h 1891626"/>
              <a:gd name="connsiteX63" fmla="*/ 2360486 w 10407351"/>
              <a:gd name="connsiteY63" fmla="*/ 1795882 h 1891626"/>
              <a:gd name="connsiteX64" fmla="*/ 2261294 w 10407351"/>
              <a:gd name="connsiteY64" fmla="*/ 1795084 h 1891626"/>
              <a:gd name="connsiteX65" fmla="*/ 2254419 w 10407351"/>
              <a:gd name="connsiteY65" fmla="*/ 1797320 h 1891626"/>
              <a:gd name="connsiteX66" fmla="*/ 2226713 w 10407351"/>
              <a:gd name="connsiteY66" fmla="*/ 1798641 h 1891626"/>
              <a:gd name="connsiteX67" fmla="*/ 2219128 w 10407351"/>
              <a:gd name="connsiteY67" fmla="*/ 1808552 h 1891626"/>
              <a:gd name="connsiteX68" fmla="*/ 2126538 w 10407351"/>
              <a:gd name="connsiteY68" fmla="*/ 1817143 h 1891626"/>
              <a:gd name="connsiteX69" fmla="*/ 1903694 w 10407351"/>
              <a:gd name="connsiteY69" fmla="*/ 1821035 h 1891626"/>
              <a:gd name="connsiteX70" fmla="*/ 1738778 w 10407351"/>
              <a:gd name="connsiteY70" fmla="*/ 1804426 h 1891626"/>
              <a:gd name="connsiteX71" fmla="*/ 1683603 w 10407351"/>
              <a:gd name="connsiteY71" fmla="*/ 1813609 h 1891626"/>
              <a:gd name="connsiteX72" fmla="*/ 1613964 w 10407351"/>
              <a:gd name="connsiteY72" fmla="*/ 1812650 h 1891626"/>
              <a:gd name="connsiteX73" fmla="*/ 1613403 w 10407351"/>
              <a:gd name="connsiteY73" fmla="*/ 1813209 h 1891626"/>
              <a:gd name="connsiteX74" fmla="*/ 1602061 w 10407351"/>
              <a:gd name="connsiteY74" fmla="*/ 1811331 h 1891626"/>
              <a:gd name="connsiteX75" fmla="*/ 1395632 w 10407351"/>
              <a:gd name="connsiteY75" fmla="*/ 1797257 h 1891626"/>
              <a:gd name="connsiteX76" fmla="*/ 1181443 w 10407351"/>
              <a:gd name="connsiteY76" fmla="*/ 1751614 h 1891626"/>
              <a:gd name="connsiteX77" fmla="*/ 974248 w 10407351"/>
              <a:gd name="connsiteY77" fmla="*/ 1721123 h 1891626"/>
              <a:gd name="connsiteX78" fmla="*/ 867706 w 10407351"/>
              <a:gd name="connsiteY78" fmla="*/ 1694653 h 1891626"/>
              <a:gd name="connsiteX79" fmla="*/ 841666 w 10407351"/>
              <a:gd name="connsiteY79" fmla="*/ 1683413 h 1891626"/>
              <a:gd name="connsiteX80" fmla="*/ 837797 w 10407351"/>
              <a:gd name="connsiteY80" fmla="*/ 1684443 h 1891626"/>
              <a:gd name="connsiteX81" fmla="*/ 805502 w 10407351"/>
              <a:gd name="connsiteY81" fmla="*/ 1678518 h 1891626"/>
              <a:gd name="connsiteX82" fmla="*/ 799788 w 10407351"/>
              <a:gd name="connsiteY82" fmla="*/ 1672416 h 1891626"/>
              <a:gd name="connsiteX83" fmla="*/ 736389 w 10407351"/>
              <a:gd name="connsiteY83" fmla="*/ 1651814 h 1891626"/>
              <a:gd name="connsiteX84" fmla="*/ 727522 w 10407351"/>
              <a:gd name="connsiteY84" fmla="*/ 1652807 h 1891626"/>
              <a:gd name="connsiteX85" fmla="*/ 689713 w 10407351"/>
              <a:gd name="connsiteY85" fmla="*/ 1654738 h 1891626"/>
              <a:gd name="connsiteX86" fmla="*/ 661608 w 10407351"/>
              <a:gd name="connsiteY86" fmla="*/ 1637638 h 1891626"/>
              <a:gd name="connsiteX87" fmla="*/ 641195 w 10407351"/>
              <a:gd name="connsiteY87" fmla="*/ 1640809 h 1891626"/>
              <a:gd name="connsiteX88" fmla="*/ 603348 w 10407351"/>
              <a:gd name="connsiteY88" fmla="*/ 1642751 h 1891626"/>
              <a:gd name="connsiteX89" fmla="*/ 482767 w 10407351"/>
              <a:gd name="connsiteY89" fmla="*/ 1652811 h 1891626"/>
              <a:gd name="connsiteX90" fmla="*/ 428597 w 10407351"/>
              <a:gd name="connsiteY90" fmla="*/ 1649830 h 1891626"/>
              <a:gd name="connsiteX91" fmla="*/ 428193 w 10407351"/>
              <a:gd name="connsiteY91" fmla="*/ 1650184 h 1891626"/>
              <a:gd name="connsiteX92" fmla="*/ 400669 w 10407351"/>
              <a:gd name="connsiteY92" fmla="*/ 1668609 h 1891626"/>
              <a:gd name="connsiteX93" fmla="*/ 310856 w 10407351"/>
              <a:gd name="connsiteY93" fmla="*/ 1669671 h 1891626"/>
              <a:gd name="connsiteX94" fmla="*/ 184505 w 10407351"/>
              <a:gd name="connsiteY94" fmla="*/ 1676148 h 1891626"/>
              <a:gd name="connsiteX95" fmla="*/ 106017 w 10407351"/>
              <a:gd name="connsiteY95" fmla="*/ 1696538 h 1891626"/>
              <a:gd name="connsiteX96" fmla="*/ 15107 w 10407351"/>
              <a:gd name="connsiteY96" fmla="*/ 1705860 h 1891626"/>
              <a:gd name="connsiteX97" fmla="*/ 0 w 10407351"/>
              <a:gd name="connsiteY97" fmla="*/ 1707056 h 1891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10407351" h="1891626">
                <a:moveTo>
                  <a:pt x="0" y="0"/>
                </a:moveTo>
                <a:lnTo>
                  <a:pt x="10407351" y="0"/>
                </a:lnTo>
                <a:lnTo>
                  <a:pt x="10407351" y="1364684"/>
                </a:lnTo>
                <a:lnTo>
                  <a:pt x="10278187" y="1375369"/>
                </a:lnTo>
                <a:cubicBezTo>
                  <a:pt x="10230814" y="1379006"/>
                  <a:pt x="10192985" y="1383268"/>
                  <a:pt x="10183452" y="1391690"/>
                </a:cubicBezTo>
                <a:cubicBezTo>
                  <a:pt x="10056050" y="1406552"/>
                  <a:pt x="10047372" y="1392862"/>
                  <a:pt x="9936834" y="1413567"/>
                </a:cubicBezTo>
                <a:cubicBezTo>
                  <a:pt x="9842543" y="1449236"/>
                  <a:pt x="9758704" y="1437289"/>
                  <a:pt x="9633679" y="1479227"/>
                </a:cubicBezTo>
                <a:cubicBezTo>
                  <a:pt x="9572087" y="1477856"/>
                  <a:pt x="9524044" y="1488294"/>
                  <a:pt x="9464371" y="1479341"/>
                </a:cubicBezTo>
                <a:cubicBezTo>
                  <a:pt x="9437979" y="1471131"/>
                  <a:pt x="9382095" y="1495583"/>
                  <a:pt x="9351136" y="1473048"/>
                </a:cubicBezTo>
                <a:cubicBezTo>
                  <a:pt x="9348834" y="1489421"/>
                  <a:pt x="9290403" y="1475047"/>
                  <a:pt x="9277477" y="1467445"/>
                </a:cubicBezTo>
                <a:cubicBezTo>
                  <a:pt x="9262484" y="1474590"/>
                  <a:pt x="9237294" y="1461551"/>
                  <a:pt x="9221081" y="1462245"/>
                </a:cubicBezTo>
                <a:cubicBezTo>
                  <a:pt x="9189009" y="1426438"/>
                  <a:pt x="9185445" y="1482627"/>
                  <a:pt x="9145968" y="1462282"/>
                </a:cubicBezTo>
                <a:cubicBezTo>
                  <a:pt x="9128623" y="1474438"/>
                  <a:pt x="9069817" y="1500224"/>
                  <a:pt x="9023280" y="1511217"/>
                </a:cubicBezTo>
                <a:cubicBezTo>
                  <a:pt x="8931735" y="1535229"/>
                  <a:pt x="8925405" y="1563795"/>
                  <a:pt x="8830925" y="1554093"/>
                </a:cubicBezTo>
                <a:cubicBezTo>
                  <a:pt x="8817633" y="1577274"/>
                  <a:pt x="8655791" y="1518891"/>
                  <a:pt x="8676048" y="1560374"/>
                </a:cubicBezTo>
                <a:cubicBezTo>
                  <a:pt x="8644516" y="1558347"/>
                  <a:pt x="8621413" y="1541838"/>
                  <a:pt x="8638989" y="1568839"/>
                </a:cubicBezTo>
                <a:lnTo>
                  <a:pt x="8456861" y="1566972"/>
                </a:lnTo>
                <a:cubicBezTo>
                  <a:pt x="8355907" y="1574502"/>
                  <a:pt x="8292865" y="1594374"/>
                  <a:pt x="8189198" y="1584307"/>
                </a:cubicBezTo>
                <a:cubicBezTo>
                  <a:pt x="8087659" y="1583101"/>
                  <a:pt x="8036427" y="1565402"/>
                  <a:pt x="7898401" y="1565768"/>
                </a:cubicBezTo>
                <a:cubicBezTo>
                  <a:pt x="7801198" y="1563426"/>
                  <a:pt x="7662139" y="1549692"/>
                  <a:pt x="7563813" y="1558454"/>
                </a:cubicBezTo>
                <a:cubicBezTo>
                  <a:pt x="7446107" y="1537502"/>
                  <a:pt x="7475233" y="1563414"/>
                  <a:pt x="7349063" y="1551966"/>
                </a:cubicBezTo>
                <a:cubicBezTo>
                  <a:pt x="7293901" y="1597253"/>
                  <a:pt x="7197687" y="1574689"/>
                  <a:pt x="7131024" y="1585911"/>
                </a:cubicBezTo>
                <a:cubicBezTo>
                  <a:pt x="7054397" y="1595738"/>
                  <a:pt x="6966306" y="1606385"/>
                  <a:pt x="6889291" y="1610925"/>
                </a:cubicBezTo>
                <a:cubicBezTo>
                  <a:pt x="6828293" y="1590519"/>
                  <a:pt x="6744624" y="1640610"/>
                  <a:pt x="6668938" y="1613148"/>
                </a:cubicBezTo>
                <a:cubicBezTo>
                  <a:pt x="6641091" y="1606533"/>
                  <a:pt x="6554865" y="1607368"/>
                  <a:pt x="6538541" y="1620507"/>
                </a:cubicBezTo>
                <a:cubicBezTo>
                  <a:pt x="6520561" y="1623357"/>
                  <a:pt x="6499589" y="1618703"/>
                  <a:pt x="6491279" y="1632773"/>
                </a:cubicBezTo>
                <a:cubicBezTo>
                  <a:pt x="6477549" y="1649705"/>
                  <a:pt x="6414822" y="1623561"/>
                  <a:pt x="6423751" y="1643536"/>
                </a:cubicBezTo>
                <a:cubicBezTo>
                  <a:pt x="6379212" y="1625620"/>
                  <a:pt x="6343784" y="1661091"/>
                  <a:pt x="6306336" y="1669857"/>
                </a:cubicBezTo>
                <a:cubicBezTo>
                  <a:pt x="6271255" y="1652084"/>
                  <a:pt x="6237427" y="1675939"/>
                  <a:pt x="6155679" y="1680409"/>
                </a:cubicBezTo>
                <a:cubicBezTo>
                  <a:pt x="6117102" y="1659854"/>
                  <a:pt x="6090477" y="1695769"/>
                  <a:pt x="6018716" y="1668513"/>
                </a:cubicBezTo>
                <a:cubicBezTo>
                  <a:pt x="5980616" y="1668349"/>
                  <a:pt x="5992558" y="1668233"/>
                  <a:pt x="5927081" y="1663779"/>
                </a:cubicBezTo>
                <a:cubicBezTo>
                  <a:pt x="5827173" y="1658997"/>
                  <a:pt x="5796898" y="1666984"/>
                  <a:pt x="5704857" y="1661355"/>
                </a:cubicBezTo>
                <a:cubicBezTo>
                  <a:pt x="5601589" y="1659346"/>
                  <a:pt x="5599375" y="1682928"/>
                  <a:pt x="5464353" y="1649361"/>
                </a:cubicBezTo>
                <a:cubicBezTo>
                  <a:pt x="5453726" y="1665362"/>
                  <a:pt x="5437668" y="1666580"/>
                  <a:pt x="5408840" y="1659913"/>
                </a:cubicBezTo>
                <a:cubicBezTo>
                  <a:pt x="5358895" y="1660103"/>
                  <a:pt x="5370707" y="1699223"/>
                  <a:pt x="5315720" y="1677105"/>
                </a:cubicBezTo>
                <a:cubicBezTo>
                  <a:pt x="5329008" y="1697915"/>
                  <a:pt x="5223140" y="1688103"/>
                  <a:pt x="5250566" y="1709327"/>
                </a:cubicBezTo>
                <a:cubicBezTo>
                  <a:pt x="5222116" y="1729504"/>
                  <a:pt x="5199669" y="1698367"/>
                  <a:pt x="5170942" y="1716026"/>
                </a:cubicBezTo>
                <a:cubicBezTo>
                  <a:pt x="5139745" y="1715775"/>
                  <a:pt x="5102270" y="1704865"/>
                  <a:pt x="5063388" y="1707824"/>
                </a:cubicBezTo>
                <a:cubicBezTo>
                  <a:pt x="5010058" y="1697604"/>
                  <a:pt x="5004778" y="1720109"/>
                  <a:pt x="4937644" y="1733778"/>
                </a:cubicBezTo>
                <a:cubicBezTo>
                  <a:pt x="4905985" y="1722536"/>
                  <a:pt x="4883924" y="1729474"/>
                  <a:pt x="4863636" y="1742276"/>
                </a:cubicBezTo>
                <a:cubicBezTo>
                  <a:pt x="4795354" y="1741736"/>
                  <a:pt x="4737536" y="1762242"/>
                  <a:pt x="4663097" y="1772517"/>
                </a:cubicBezTo>
                <a:cubicBezTo>
                  <a:pt x="4581331" y="1791410"/>
                  <a:pt x="4626382" y="1787132"/>
                  <a:pt x="4576142" y="1801338"/>
                </a:cubicBezTo>
                <a:lnTo>
                  <a:pt x="4432728" y="1821550"/>
                </a:lnTo>
                <a:lnTo>
                  <a:pt x="4330325" y="1832397"/>
                </a:lnTo>
                <a:lnTo>
                  <a:pt x="4301301" y="1853709"/>
                </a:lnTo>
                <a:lnTo>
                  <a:pt x="4300886" y="1854105"/>
                </a:lnTo>
                <a:lnTo>
                  <a:pt x="4238651" y="1857049"/>
                </a:lnTo>
                <a:cubicBezTo>
                  <a:pt x="4205553" y="1861397"/>
                  <a:pt x="4139860" y="1874675"/>
                  <a:pt x="4102292" y="1880193"/>
                </a:cubicBezTo>
                <a:cubicBezTo>
                  <a:pt x="4068199" y="1876181"/>
                  <a:pt x="4047224" y="1858325"/>
                  <a:pt x="4059333" y="1886249"/>
                </a:cubicBezTo>
                <a:cubicBezTo>
                  <a:pt x="4048134" y="1885724"/>
                  <a:pt x="4041292" y="1887993"/>
                  <a:pt x="4036441" y="1891626"/>
                </a:cubicBezTo>
                <a:lnTo>
                  <a:pt x="4002125" y="1877697"/>
                </a:lnTo>
                <a:lnTo>
                  <a:pt x="3959209" y="1883738"/>
                </a:lnTo>
                <a:lnTo>
                  <a:pt x="3949215" y="1885692"/>
                </a:lnTo>
                <a:lnTo>
                  <a:pt x="3874146" y="1872130"/>
                </a:lnTo>
                <a:lnTo>
                  <a:pt x="3866827" y="1866688"/>
                </a:lnTo>
                <a:cubicBezTo>
                  <a:pt x="3858976" y="1863338"/>
                  <a:pt x="3847802" y="1861787"/>
                  <a:pt x="3829184" y="1864322"/>
                </a:cubicBezTo>
                <a:lnTo>
                  <a:pt x="3824903" y="1865766"/>
                </a:lnTo>
                <a:lnTo>
                  <a:pt x="3793706" y="1857436"/>
                </a:lnTo>
                <a:cubicBezTo>
                  <a:pt x="3783639" y="1853644"/>
                  <a:pt x="3675915" y="1848872"/>
                  <a:pt x="3668616" y="1842745"/>
                </a:cubicBezTo>
                <a:cubicBezTo>
                  <a:pt x="3550655" y="1857913"/>
                  <a:pt x="3542534" y="1830996"/>
                  <a:pt x="3428086" y="1835034"/>
                </a:cubicBezTo>
                <a:cubicBezTo>
                  <a:pt x="3328965" y="1794018"/>
                  <a:pt x="3266446" y="1819001"/>
                  <a:pt x="3177594" y="1813026"/>
                </a:cubicBezTo>
                <a:cubicBezTo>
                  <a:pt x="3092965" y="1808822"/>
                  <a:pt x="3053780" y="1822095"/>
                  <a:pt x="2940077" y="1821546"/>
                </a:cubicBezTo>
                <a:cubicBezTo>
                  <a:pt x="2819604" y="1812601"/>
                  <a:pt x="2644050" y="1817354"/>
                  <a:pt x="2508536" y="1797990"/>
                </a:cubicBezTo>
                <a:cubicBezTo>
                  <a:pt x="2402062" y="1791757"/>
                  <a:pt x="2401694" y="1796365"/>
                  <a:pt x="2360486" y="1795882"/>
                </a:cubicBezTo>
                <a:cubicBezTo>
                  <a:pt x="2346784" y="1798538"/>
                  <a:pt x="2274412" y="1790769"/>
                  <a:pt x="2261294" y="1795084"/>
                </a:cubicBezTo>
                <a:lnTo>
                  <a:pt x="2254419" y="1797320"/>
                </a:lnTo>
                <a:lnTo>
                  <a:pt x="2226713" y="1798641"/>
                </a:lnTo>
                <a:lnTo>
                  <a:pt x="2219128" y="1808552"/>
                </a:lnTo>
                <a:lnTo>
                  <a:pt x="2126538" y="1817143"/>
                </a:lnTo>
                <a:cubicBezTo>
                  <a:pt x="2064983" y="1793016"/>
                  <a:pt x="2012426" y="1821800"/>
                  <a:pt x="1903694" y="1821035"/>
                </a:cubicBezTo>
                <a:cubicBezTo>
                  <a:pt x="1874879" y="1812700"/>
                  <a:pt x="1760206" y="1792415"/>
                  <a:pt x="1738778" y="1804426"/>
                </a:cubicBezTo>
                <a:cubicBezTo>
                  <a:pt x="1718271" y="1806115"/>
                  <a:pt x="1696479" y="1800166"/>
                  <a:pt x="1683603" y="1813609"/>
                </a:cubicBezTo>
                <a:cubicBezTo>
                  <a:pt x="1668912" y="1825566"/>
                  <a:pt x="1630407" y="1811717"/>
                  <a:pt x="1613964" y="1812650"/>
                </a:cubicBezTo>
                <a:lnTo>
                  <a:pt x="1613403" y="1813209"/>
                </a:lnTo>
                <a:lnTo>
                  <a:pt x="1602061" y="1811331"/>
                </a:lnTo>
                <a:cubicBezTo>
                  <a:pt x="1503765" y="1799996"/>
                  <a:pt x="1468364" y="1809467"/>
                  <a:pt x="1395632" y="1797257"/>
                </a:cubicBezTo>
                <a:cubicBezTo>
                  <a:pt x="1319449" y="1782888"/>
                  <a:pt x="1262534" y="1801782"/>
                  <a:pt x="1181443" y="1751614"/>
                </a:cubicBezTo>
                <a:cubicBezTo>
                  <a:pt x="1081982" y="1744765"/>
                  <a:pt x="1078010" y="1717244"/>
                  <a:pt x="974248" y="1721123"/>
                </a:cubicBezTo>
                <a:cubicBezTo>
                  <a:pt x="968629" y="1714342"/>
                  <a:pt x="875985" y="1699376"/>
                  <a:pt x="867706" y="1694653"/>
                </a:cubicBezTo>
                <a:lnTo>
                  <a:pt x="841666" y="1683413"/>
                </a:lnTo>
                <a:lnTo>
                  <a:pt x="837797" y="1684443"/>
                </a:lnTo>
                <a:cubicBezTo>
                  <a:pt x="821405" y="1685195"/>
                  <a:pt x="811914" y="1682594"/>
                  <a:pt x="805502" y="1678518"/>
                </a:cubicBezTo>
                <a:lnTo>
                  <a:pt x="799788" y="1672416"/>
                </a:lnTo>
                <a:lnTo>
                  <a:pt x="736389" y="1651814"/>
                </a:lnTo>
                <a:lnTo>
                  <a:pt x="727522" y="1652807"/>
                </a:lnTo>
                <a:lnTo>
                  <a:pt x="689713" y="1654738"/>
                </a:lnTo>
                <a:lnTo>
                  <a:pt x="661608" y="1637638"/>
                </a:lnTo>
                <a:cubicBezTo>
                  <a:pt x="657000" y="1640788"/>
                  <a:pt x="650823" y="1642394"/>
                  <a:pt x="641195" y="1640809"/>
                </a:cubicBezTo>
                <a:cubicBezTo>
                  <a:pt x="648504" y="1669709"/>
                  <a:pt x="632384" y="1649973"/>
                  <a:pt x="603348" y="1642751"/>
                </a:cubicBezTo>
                <a:cubicBezTo>
                  <a:pt x="570224" y="1644670"/>
                  <a:pt x="511891" y="1651631"/>
                  <a:pt x="482767" y="1652811"/>
                </a:cubicBezTo>
                <a:lnTo>
                  <a:pt x="428597" y="1649830"/>
                </a:lnTo>
                <a:lnTo>
                  <a:pt x="428193" y="1650184"/>
                </a:lnTo>
                <a:lnTo>
                  <a:pt x="400669" y="1668609"/>
                </a:lnTo>
                <a:lnTo>
                  <a:pt x="310856" y="1669671"/>
                </a:lnTo>
                <a:lnTo>
                  <a:pt x="184505" y="1676148"/>
                </a:lnTo>
                <a:cubicBezTo>
                  <a:pt x="139434" y="1685497"/>
                  <a:pt x="178890" y="1685521"/>
                  <a:pt x="106017" y="1696538"/>
                </a:cubicBezTo>
                <a:cubicBezTo>
                  <a:pt x="73238" y="1698110"/>
                  <a:pt x="43763" y="1702620"/>
                  <a:pt x="15107" y="1705860"/>
                </a:cubicBezTo>
                <a:lnTo>
                  <a:pt x="0" y="1707056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A35F47-00E4-98B3-1F0C-11508C66D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576" y="975815"/>
            <a:ext cx="9614848" cy="1126780"/>
          </a:xfrm>
        </p:spPr>
        <p:txBody>
          <a:bodyPr>
            <a:normAutofit/>
          </a:bodyPr>
          <a:lstStyle/>
          <a:p>
            <a:pPr algn="ctr"/>
            <a:r>
              <a:rPr lang="en-US" sz="3700"/>
              <a:t>Challenges and Solutions</a:t>
            </a:r>
            <a:br>
              <a:rPr lang="en-US" sz="3700"/>
            </a:br>
            <a:endParaRPr lang="en-US" sz="3700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9A36BEEB-EAB3-44BC-BC82-10039F230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1727" y="419766"/>
            <a:ext cx="1348547" cy="40780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cubicBezTo>
                  <a:pt x="781874" y="4129"/>
                  <a:pt x="1607589" y="24681"/>
                  <a:pt x="2170127" y="33245"/>
                </a:cubicBezTo>
                <a:cubicBezTo>
                  <a:pt x="2169852" y="63908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35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B1365-3C53-226A-3AAF-483963C56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310" y="2918128"/>
            <a:ext cx="8273380" cy="3053301"/>
          </a:xfrm>
        </p:spPr>
        <p:txBody>
          <a:bodyPr anchor="ctr">
            <a:noAutofit/>
          </a:bodyPr>
          <a:lstStyle/>
          <a:p>
            <a:r>
              <a:rPr lang="en-US" sz="1400" b="1" dirty="0"/>
              <a:t>Problem 1: Data Quality Issues:</a:t>
            </a:r>
          </a:p>
          <a:p>
            <a:r>
              <a:rPr lang="en-US" sz="1400" dirty="0"/>
              <a:t>	Solution:   Handled missing values and encoding errors.</a:t>
            </a:r>
          </a:p>
          <a:p>
            <a:endParaRPr lang="en-US" sz="1400" dirty="0"/>
          </a:p>
          <a:p>
            <a:r>
              <a:rPr lang="en-US" sz="1400" b="1" dirty="0"/>
              <a:t>Problem 2: Class Imbalance</a:t>
            </a:r>
          </a:p>
          <a:p>
            <a:r>
              <a:rPr lang="en-US" sz="1400" dirty="0"/>
              <a:t>   	Solution: Addressed through model selection and evaluation.</a:t>
            </a:r>
          </a:p>
          <a:p>
            <a:endParaRPr lang="en-US" sz="1400" dirty="0"/>
          </a:p>
          <a:p>
            <a:r>
              <a:rPr lang="en-US" sz="1400" b="1" dirty="0"/>
              <a:t>Problem 3: Feature Selection</a:t>
            </a:r>
          </a:p>
          <a:p>
            <a:r>
              <a:rPr lang="en-US" sz="1400" dirty="0"/>
              <a:t> 	Solution: Experimented with different features for optimal model performance.</a:t>
            </a:r>
          </a:p>
          <a:p>
            <a:endParaRPr lang="en-US" sz="1400" dirty="0"/>
          </a:p>
          <a:p>
            <a:r>
              <a:rPr lang="en-US" sz="1400" b="1" dirty="0"/>
              <a:t>Problem 4: Scalability</a:t>
            </a:r>
          </a:p>
          <a:p>
            <a:r>
              <a:rPr lang="en-US" sz="1400" dirty="0"/>
              <a:t>  	Solution: Ensured efficient processing and model training on large datasets.</a:t>
            </a:r>
          </a:p>
        </p:txBody>
      </p:sp>
    </p:spTree>
    <p:extLst>
      <p:ext uri="{BB962C8B-B14F-4D97-AF65-F5344CB8AC3E}">
        <p14:creationId xmlns:p14="http://schemas.microsoft.com/office/powerpoint/2010/main" val="2047375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CF884-BBBE-B55A-FC93-B362869F2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2526985"/>
            <a:ext cx="5342879" cy="213354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Thank You</a:t>
            </a:r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906D24A4-8D61-CF5E-66D4-8F9C5ABE5A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22" r="2324" b="-1"/>
          <a:stretch/>
        </p:blipFill>
        <p:spPr>
          <a:xfrm>
            <a:off x="3862660" y="0"/>
            <a:ext cx="6128560" cy="2876195"/>
          </a:xfrm>
          <a:custGeom>
            <a:avLst/>
            <a:gdLst/>
            <a:ahLst/>
            <a:cxnLst/>
            <a:rect l="l" t="t" r="r" b="b"/>
            <a:pathLst>
              <a:path w="6128560" h="2876195">
                <a:moveTo>
                  <a:pt x="1787800" y="2026573"/>
                </a:moveTo>
                <a:cubicBezTo>
                  <a:pt x="1914960" y="2026573"/>
                  <a:pt x="2018044" y="2129657"/>
                  <a:pt x="2018044" y="2256817"/>
                </a:cubicBezTo>
                <a:cubicBezTo>
                  <a:pt x="2018044" y="2383977"/>
                  <a:pt x="1914960" y="2487061"/>
                  <a:pt x="1787800" y="2487061"/>
                </a:cubicBezTo>
                <a:cubicBezTo>
                  <a:pt x="1660640" y="2487061"/>
                  <a:pt x="1557556" y="2383977"/>
                  <a:pt x="1557556" y="2256817"/>
                </a:cubicBezTo>
                <a:cubicBezTo>
                  <a:pt x="1557556" y="2129657"/>
                  <a:pt x="1660640" y="2026573"/>
                  <a:pt x="1787800" y="2026573"/>
                </a:cubicBezTo>
                <a:close/>
                <a:moveTo>
                  <a:pt x="4492424" y="1971922"/>
                </a:moveTo>
                <a:cubicBezTo>
                  <a:pt x="4723594" y="1971922"/>
                  <a:pt x="4910994" y="2159322"/>
                  <a:pt x="4910994" y="2390492"/>
                </a:cubicBezTo>
                <a:cubicBezTo>
                  <a:pt x="4910994" y="2621662"/>
                  <a:pt x="4723594" y="2809062"/>
                  <a:pt x="4492424" y="2809062"/>
                </a:cubicBezTo>
                <a:cubicBezTo>
                  <a:pt x="4261254" y="2809062"/>
                  <a:pt x="4073854" y="2621662"/>
                  <a:pt x="4073854" y="2390492"/>
                </a:cubicBezTo>
                <a:cubicBezTo>
                  <a:pt x="4073854" y="2159322"/>
                  <a:pt x="4261254" y="1971922"/>
                  <a:pt x="4492424" y="1971922"/>
                </a:cubicBezTo>
                <a:close/>
                <a:moveTo>
                  <a:pt x="183242" y="0"/>
                </a:moveTo>
                <a:lnTo>
                  <a:pt x="5706666" y="0"/>
                </a:lnTo>
                <a:lnTo>
                  <a:pt x="5693588" y="65459"/>
                </a:lnTo>
                <a:cubicBezTo>
                  <a:pt x="5691144" y="139844"/>
                  <a:pt x="5712962" y="215633"/>
                  <a:pt x="5758052" y="289009"/>
                </a:cubicBezTo>
                <a:cubicBezTo>
                  <a:pt x="5857302" y="450071"/>
                  <a:pt x="5972939" y="603229"/>
                  <a:pt x="6054386" y="772776"/>
                </a:cubicBezTo>
                <a:cubicBezTo>
                  <a:pt x="6200306" y="1075183"/>
                  <a:pt x="6141322" y="1372931"/>
                  <a:pt x="5784342" y="1581079"/>
                </a:cubicBezTo>
                <a:cubicBezTo>
                  <a:pt x="5491252" y="1751792"/>
                  <a:pt x="5179778" y="1758447"/>
                  <a:pt x="4855158" y="1725836"/>
                </a:cubicBezTo>
                <a:cubicBezTo>
                  <a:pt x="4574465" y="1697716"/>
                  <a:pt x="4272225" y="1675919"/>
                  <a:pt x="4038120" y="1845134"/>
                </a:cubicBezTo>
                <a:cubicBezTo>
                  <a:pt x="3848689" y="1982236"/>
                  <a:pt x="3717078" y="2199702"/>
                  <a:pt x="3561590" y="2383144"/>
                </a:cubicBezTo>
                <a:cubicBezTo>
                  <a:pt x="3463506" y="2498781"/>
                  <a:pt x="3377151" y="2625568"/>
                  <a:pt x="3270914" y="2732554"/>
                </a:cubicBezTo>
                <a:cubicBezTo>
                  <a:pt x="2999288" y="3007174"/>
                  <a:pt x="2535737" y="2842535"/>
                  <a:pt x="2390067" y="2617914"/>
                </a:cubicBezTo>
                <a:cubicBezTo>
                  <a:pt x="2325508" y="2518082"/>
                  <a:pt x="2298554" y="2387885"/>
                  <a:pt x="2278088" y="2267505"/>
                </a:cubicBezTo>
                <a:cubicBezTo>
                  <a:pt x="2217857" y="1914933"/>
                  <a:pt x="1848646" y="1807115"/>
                  <a:pt x="1580182" y="1884817"/>
                </a:cubicBezTo>
                <a:cubicBezTo>
                  <a:pt x="799167" y="2111435"/>
                  <a:pt x="250009" y="1713273"/>
                  <a:pt x="43025" y="1034086"/>
                </a:cubicBezTo>
                <a:cubicBezTo>
                  <a:pt x="7502" y="918197"/>
                  <a:pt x="13990" y="789083"/>
                  <a:pt x="1012" y="665790"/>
                </a:cubicBezTo>
                <a:cubicBezTo>
                  <a:pt x="-6267" y="431976"/>
                  <a:pt x="23588" y="210965"/>
                  <a:pt x="161580" y="25384"/>
                </a:cubicBezTo>
                <a:close/>
              </a:path>
            </a:pathLst>
          </a:custGeom>
        </p:spPr>
      </p:pic>
      <p:pic>
        <p:nvPicPr>
          <p:cNvPr id="2050" name="Picture 2" descr="Netflix | Brand Assets | Logos">
            <a:extLst>
              <a:ext uri="{FF2B5EF4-FFF2-40B4-BE49-F238E27FC236}">
                <a16:creationId xmlns:a16="http://schemas.microsoft.com/office/drawing/2014/main" id="{9B177439-1105-27EC-A8ED-9DDFA02407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01" r="22734"/>
          <a:stretch/>
        </p:blipFill>
        <p:spPr bwMode="auto">
          <a:xfrm>
            <a:off x="7898353" y="2526988"/>
            <a:ext cx="4293649" cy="4331012"/>
          </a:xfrm>
          <a:custGeom>
            <a:avLst/>
            <a:gdLst/>
            <a:ahLst/>
            <a:cxnLst/>
            <a:rect l="l" t="t" r="r" b="b"/>
            <a:pathLst>
              <a:path w="6312802" h="6367736">
                <a:moveTo>
                  <a:pt x="789715" y="708127"/>
                </a:moveTo>
                <a:cubicBezTo>
                  <a:pt x="845978" y="711650"/>
                  <a:pt x="901296" y="724302"/>
                  <a:pt x="953475" y="745602"/>
                </a:cubicBezTo>
                <a:cubicBezTo>
                  <a:pt x="1173612" y="834890"/>
                  <a:pt x="1309905" y="1073925"/>
                  <a:pt x="1278834" y="1315681"/>
                </a:cubicBezTo>
                <a:cubicBezTo>
                  <a:pt x="1233750" y="1669869"/>
                  <a:pt x="880524" y="1881517"/>
                  <a:pt x="560369" y="1747304"/>
                </a:cubicBezTo>
                <a:cubicBezTo>
                  <a:pt x="338151" y="1654256"/>
                  <a:pt x="204742" y="1408974"/>
                  <a:pt x="242538" y="1164574"/>
                </a:cubicBezTo>
                <a:cubicBezTo>
                  <a:pt x="286421" y="880774"/>
                  <a:pt x="529219" y="692590"/>
                  <a:pt x="789715" y="708127"/>
                </a:cubicBezTo>
                <a:close/>
                <a:moveTo>
                  <a:pt x="2877121" y="364348"/>
                </a:moveTo>
                <a:cubicBezTo>
                  <a:pt x="2901561" y="365790"/>
                  <a:pt x="2925601" y="371235"/>
                  <a:pt x="2948310" y="380363"/>
                </a:cubicBezTo>
                <a:cubicBezTo>
                  <a:pt x="3044405" y="419202"/>
                  <a:pt x="3103503" y="523063"/>
                  <a:pt x="3089970" y="628607"/>
                </a:cubicBezTo>
                <a:cubicBezTo>
                  <a:pt x="3070190" y="782758"/>
                  <a:pt x="2916600" y="874848"/>
                  <a:pt x="2777343" y="816472"/>
                </a:cubicBezTo>
                <a:cubicBezTo>
                  <a:pt x="2680608" y="775952"/>
                  <a:pt x="2622552" y="669287"/>
                  <a:pt x="2639048" y="562863"/>
                </a:cubicBezTo>
                <a:cubicBezTo>
                  <a:pt x="2658106" y="439382"/>
                  <a:pt x="2763810" y="357542"/>
                  <a:pt x="2877121" y="364348"/>
                </a:cubicBezTo>
                <a:close/>
                <a:moveTo>
                  <a:pt x="5725514" y="29060"/>
                </a:moveTo>
                <a:lnTo>
                  <a:pt x="5748657" y="29701"/>
                </a:lnTo>
                <a:cubicBezTo>
                  <a:pt x="5935681" y="36387"/>
                  <a:pt x="6081789" y="65616"/>
                  <a:pt x="6194082" y="113315"/>
                </a:cubicBezTo>
                <a:lnTo>
                  <a:pt x="6312802" y="183322"/>
                </a:lnTo>
                <a:lnTo>
                  <a:pt x="6312802" y="6367736"/>
                </a:lnTo>
                <a:lnTo>
                  <a:pt x="3171877" y="6367736"/>
                </a:lnTo>
                <a:lnTo>
                  <a:pt x="3171635" y="6367591"/>
                </a:lnTo>
                <a:lnTo>
                  <a:pt x="2683232" y="6367591"/>
                </a:lnTo>
                <a:lnTo>
                  <a:pt x="2683031" y="6367736"/>
                </a:lnTo>
                <a:lnTo>
                  <a:pt x="1006759" y="6367736"/>
                </a:lnTo>
                <a:lnTo>
                  <a:pt x="1017798" y="6253705"/>
                </a:lnTo>
                <a:cubicBezTo>
                  <a:pt x="1043303" y="6019815"/>
                  <a:pt x="1065826" y="5776617"/>
                  <a:pt x="897420" y="5565130"/>
                </a:cubicBezTo>
                <a:cubicBezTo>
                  <a:pt x="700507" y="5318087"/>
                  <a:pt x="491822" y="5428997"/>
                  <a:pt x="271526" y="5130943"/>
                </a:cubicBezTo>
                <a:cubicBezTo>
                  <a:pt x="108646" y="4910648"/>
                  <a:pt x="-26366" y="4708290"/>
                  <a:pt x="39940" y="4415201"/>
                </a:cubicBezTo>
                <a:cubicBezTo>
                  <a:pt x="128666" y="4023216"/>
                  <a:pt x="467878" y="3870268"/>
                  <a:pt x="464356" y="3587268"/>
                </a:cubicBezTo>
                <a:cubicBezTo>
                  <a:pt x="460351" y="3247094"/>
                  <a:pt x="43943" y="3178950"/>
                  <a:pt x="3183" y="2791128"/>
                </a:cubicBezTo>
                <a:cubicBezTo>
                  <a:pt x="-23403" y="2538162"/>
                  <a:pt x="118896" y="2235225"/>
                  <a:pt x="343758" y="2095087"/>
                </a:cubicBezTo>
                <a:cubicBezTo>
                  <a:pt x="758163" y="1836512"/>
                  <a:pt x="1225342" y="2272862"/>
                  <a:pt x="1543093" y="2013487"/>
                </a:cubicBezTo>
                <a:cubicBezTo>
                  <a:pt x="1732879" y="1858534"/>
                  <a:pt x="1763790" y="1542064"/>
                  <a:pt x="1726873" y="1342749"/>
                </a:cubicBezTo>
                <a:cubicBezTo>
                  <a:pt x="1656484" y="963255"/>
                  <a:pt x="1345299" y="901114"/>
                  <a:pt x="1356831" y="612032"/>
                </a:cubicBezTo>
                <a:cubicBezTo>
                  <a:pt x="1365319" y="397180"/>
                  <a:pt x="1547578" y="171600"/>
                  <a:pt x="1773239" y="121551"/>
                </a:cubicBezTo>
                <a:cubicBezTo>
                  <a:pt x="1804789" y="114503"/>
                  <a:pt x="1837013" y="110980"/>
                  <a:pt x="1869333" y="110980"/>
                </a:cubicBezTo>
                <a:cubicBezTo>
                  <a:pt x="2087466" y="110980"/>
                  <a:pt x="2259155" y="271137"/>
                  <a:pt x="2312167" y="320866"/>
                </a:cubicBezTo>
                <a:cubicBezTo>
                  <a:pt x="2563133" y="555255"/>
                  <a:pt x="2364538" y="842498"/>
                  <a:pt x="2568899" y="1194363"/>
                </a:cubicBezTo>
                <a:cubicBezTo>
                  <a:pt x="2600650" y="1246494"/>
                  <a:pt x="2637078" y="1295662"/>
                  <a:pt x="2677726" y="1341226"/>
                </a:cubicBezTo>
                <a:cubicBezTo>
                  <a:pt x="2757804" y="1432276"/>
                  <a:pt x="2906990" y="1416261"/>
                  <a:pt x="2964327" y="1310316"/>
                </a:cubicBezTo>
                <a:cubicBezTo>
                  <a:pt x="3059059" y="1135183"/>
                  <a:pt x="3149628" y="938831"/>
                  <a:pt x="3333248" y="887741"/>
                </a:cubicBezTo>
                <a:cubicBezTo>
                  <a:pt x="3690239" y="788365"/>
                  <a:pt x="3902767" y="1378543"/>
                  <a:pt x="4272730" y="1307994"/>
                </a:cubicBezTo>
                <a:cubicBezTo>
                  <a:pt x="4426320" y="1278686"/>
                  <a:pt x="4515368" y="1152802"/>
                  <a:pt x="4596327" y="996810"/>
                </a:cubicBezTo>
                <a:cubicBezTo>
                  <a:pt x="4618829" y="953326"/>
                  <a:pt x="4640770" y="907521"/>
                  <a:pt x="4663272" y="860676"/>
                </a:cubicBezTo>
                <a:cubicBezTo>
                  <a:pt x="4732781" y="613153"/>
                  <a:pt x="4835282" y="115946"/>
                  <a:pt x="5572324" y="40189"/>
                </a:cubicBezTo>
                <a:cubicBezTo>
                  <a:pt x="5622910" y="31543"/>
                  <a:pt x="5674208" y="27859"/>
                  <a:pt x="5725514" y="29060"/>
                </a:cubicBezTo>
                <a:close/>
                <a:moveTo>
                  <a:pt x="4169348" y="793"/>
                </a:moveTo>
                <a:cubicBezTo>
                  <a:pt x="4219966" y="3995"/>
                  <a:pt x="4269734" y="15368"/>
                  <a:pt x="4316693" y="34505"/>
                </a:cubicBezTo>
                <a:cubicBezTo>
                  <a:pt x="4514808" y="114584"/>
                  <a:pt x="4637488" y="329676"/>
                  <a:pt x="4609540" y="547569"/>
                </a:cubicBezTo>
                <a:cubicBezTo>
                  <a:pt x="4568620" y="865801"/>
                  <a:pt x="4251108" y="1055907"/>
                  <a:pt x="3962986" y="935790"/>
                </a:cubicBezTo>
                <a:cubicBezTo>
                  <a:pt x="3762790" y="852028"/>
                  <a:pt x="3642672" y="631491"/>
                  <a:pt x="3676946" y="411355"/>
                </a:cubicBezTo>
                <a:cubicBezTo>
                  <a:pt x="3716424" y="155985"/>
                  <a:pt x="3934959" y="-13061"/>
                  <a:pt x="4169348" y="79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751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146C-B748-0527-C40A-EC15DB5FE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29598"/>
            <a:ext cx="4794008" cy="1611101"/>
          </a:xfrm>
        </p:spPr>
        <p:txBody>
          <a:bodyPr anchor="t">
            <a:normAutofit/>
          </a:bodyPr>
          <a:lstStyle/>
          <a:p>
            <a:r>
              <a:rPr lang="en-US" dirty="0"/>
              <a:t>Objective: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73AFE-A1C0-0A86-A35E-9A8C8F56F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1050" y="529594"/>
            <a:ext cx="5601350" cy="184660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dirty="0"/>
              <a:t>- To </a:t>
            </a:r>
            <a:r>
              <a:rPr lang="en-US" sz="1400" dirty="0" err="1"/>
              <a:t>analyse</a:t>
            </a:r>
            <a:r>
              <a:rPr lang="en-US" sz="1400" dirty="0"/>
              <a:t> Netflix TV shows and movies dataset.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To build predictive models to gain insights and make recommendations.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- Scope: 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Exploratory data analysis.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Predictive modeling using AI/ML techniques.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Visualization of trends and patterns.</a:t>
            </a:r>
          </a:p>
          <a:p>
            <a:pPr>
              <a:lnSpc>
                <a:spcPct val="100000"/>
              </a:lnSpc>
            </a:pPr>
            <a:endParaRPr lang="en-US" sz="1400" dirty="0"/>
          </a:p>
        </p:txBody>
      </p:sp>
      <p:pic>
        <p:nvPicPr>
          <p:cNvPr id="1026" name="Picture 2" descr="What is Netflix? | Netflix Help Center">
            <a:extLst>
              <a:ext uri="{FF2B5EF4-FFF2-40B4-BE49-F238E27FC236}">
                <a16:creationId xmlns:a16="http://schemas.microsoft.com/office/drawing/2014/main" id="{7720ED2C-2860-E15F-28CA-38C6B6435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15"/>
          <a:stretch/>
        </p:blipFill>
        <p:spPr bwMode="auto">
          <a:xfrm>
            <a:off x="20" y="2140698"/>
            <a:ext cx="12191980" cy="4717302"/>
          </a:xfrm>
          <a:custGeom>
            <a:avLst/>
            <a:gdLst/>
            <a:ahLst/>
            <a:cxnLst/>
            <a:rect l="l" t="t" r="r" b="b"/>
            <a:pathLst>
              <a:path w="12192000" h="4717302">
                <a:moveTo>
                  <a:pt x="4545624" y="203817"/>
                </a:moveTo>
                <a:cubicBezTo>
                  <a:pt x="4760432" y="212378"/>
                  <a:pt x="4978404" y="270695"/>
                  <a:pt x="5197345" y="381665"/>
                </a:cubicBezTo>
                <a:cubicBezTo>
                  <a:pt x="5469063" y="519380"/>
                  <a:pt x="5697157" y="768676"/>
                  <a:pt x="5904467" y="1003103"/>
                </a:cubicBezTo>
                <a:cubicBezTo>
                  <a:pt x="6460267" y="1631811"/>
                  <a:pt x="7148441" y="1649803"/>
                  <a:pt x="7799404" y="1324958"/>
                </a:cubicBezTo>
                <a:cubicBezTo>
                  <a:pt x="8261577" y="1093435"/>
                  <a:pt x="8699978" y="808698"/>
                  <a:pt x="9177500" y="617080"/>
                </a:cubicBezTo>
                <a:cubicBezTo>
                  <a:pt x="10214180" y="198893"/>
                  <a:pt x="11218758" y="217816"/>
                  <a:pt x="12105586" y="813997"/>
                </a:cubicBezTo>
                <a:lnTo>
                  <a:pt x="12192000" y="876736"/>
                </a:lnTo>
                <a:lnTo>
                  <a:pt x="12192000" y="4717302"/>
                </a:lnTo>
                <a:lnTo>
                  <a:pt x="0" y="4717302"/>
                </a:lnTo>
                <a:lnTo>
                  <a:pt x="0" y="1347411"/>
                </a:lnTo>
                <a:lnTo>
                  <a:pt x="67985" y="1306589"/>
                </a:lnTo>
                <a:cubicBezTo>
                  <a:pt x="399959" y="1135764"/>
                  <a:pt x="748383" y="1140050"/>
                  <a:pt x="1114543" y="1215577"/>
                </a:cubicBezTo>
                <a:cubicBezTo>
                  <a:pt x="1512811" y="1297442"/>
                  <a:pt x="1920266" y="1359021"/>
                  <a:pt x="2324754" y="1365710"/>
                </a:cubicBezTo>
                <a:cubicBezTo>
                  <a:pt x="2699664" y="1371691"/>
                  <a:pt x="2952864" y="1090973"/>
                  <a:pt x="3197198" y="838924"/>
                </a:cubicBezTo>
                <a:cubicBezTo>
                  <a:pt x="3615781" y="406968"/>
                  <a:pt x="4073046" y="184983"/>
                  <a:pt x="4545624" y="203817"/>
                </a:cubicBezTo>
                <a:close/>
                <a:moveTo>
                  <a:pt x="2293086" y="102715"/>
                </a:moveTo>
                <a:cubicBezTo>
                  <a:pt x="2467546" y="91895"/>
                  <a:pt x="2639764" y="184257"/>
                  <a:pt x="2722654" y="350616"/>
                </a:cubicBezTo>
                <a:cubicBezTo>
                  <a:pt x="2833176" y="572429"/>
                  <a:pt x="2743044" y="841796"/>
                  <a:pt x="2521340" y="952264"/>
                </a:cubicBezTo>
                <a:cubicBezTo>
                  <a:pt x="2465913" y="979881"/>
                  <a:pt x="2407510" y="994953"/>
                  <a:pt x="2349358" y="998559"/>
                </a:cubicBezTo>
                <a:cubicBezTo>
                  <a:pt x="2174899" y="1009379"/>
                  <a:pt x="2002682" y="917016"/>
                  <a:pt x="1919790" y="750657"/>
                </a:cubicBezTo>
                <a:cubicBezTo>
                  <a:pt x="1809268" y="528844"/>
                  <a:pt x="1899400" y="259477"/>
                  <a:pt x="2121104" y="149010"/>
                </a:cubicBezTo>
                <a:cubicBezTo>
                  <a:pt x="2176531" y="121393"/>
                  <a:pt x="2234933" y="106322"/>
                  <a:pt x="2293086" y="102715"/>
                </a:cubicBezTo>
                <a:close/>
                <a:moveTo>
                  <a:pt x="3233525" y="424"/>
                </a:moveTo>
                <a:cubicBezTo>
                  <a:pt x="3319824" y="-4928"/>
                  <a:pt x="3405013" y="40760"/>
                  <a:pt x="3446016" y="123053"/>
                </a:cubicBezTo>
                <a:cubicBezTo>
                  <a:pt x="3500689" y="232777"/>
                  <a:pt x="3456103" y="366023"/>
                  <a:pt x="3346432" y="420668"/>
                </a:cubicBezTo>
                <a:cubicBezTo>
                  <a:pt x="3319014" y="434329"/>
                  <a:pt x="3290125" y="441785"/>
                  <a:pt x="3261358" y="443568"/>
                </a:cubicBezTo>
                <a:cubicBezTo>
                  <a:pt x="3175059" y="448921"/>
                  <a:pt x="3089870" y="403232"/>
                  <a:pt x="3048866" y="320940"/>
                </a:cubicBezTo>
                <a:cubicBezTo>
                  <a:pt x="2994194" y="211215"/>
                  <a:pt x="3038779" y="77969"/>
                  <a:pt x="3148451" y="23324"/>
                </a:cubicBezTo>
                <a:cubicBezTo>
                  <a:pt x="3175869" y="9663"/>
                  <a:pt x="3204758" y="2208"/>
                  <a:pt x="3233525" y="42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221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03F42-A5EB-7FEF-F4AA-83DC92C8B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297329"/>
            <a:ext cx="5934075" cy="1922496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br>
              <a:rPr lang="en-US" dirty="0"/>
            </a:br>
            <a:r>
              <a:rPr lang="en-US" dirty="0"/>
              <a:t>Why </a:t>
            </a:r>
            <a:r>
              <a:rPr lang="en-US" dirty="0" err="1"/>
              <a:t>Analyse</a:t>
            </a:r>
            <a:r>
              <a:rPr lang="en-US" dirty="0"/>
              <a:t> Netflix Titles?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0B18F-73B5-EF35-789A-3AA4C7FFE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2404" y="4297328"/>
            <a:ext cx="4669996" cy="2334699"/>
          </a:xfr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1" dirty="0"/>
              <a:t>- Popularity and Relevance: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Netflix is a leading streaming service with a vast library of content.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- Business Insights: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Understanding trends and user preferences can drive content strategy.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- Technical Challenge: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Offers a rich dataset for applying various AI/ML models.</a:t>
            </a:r>
          </a:p>
        </p:txBody>
      </p:sp>
      <p:pic>
        <p:nvPicPr>
          <p:cNvPr id="3074" name="Picture 2" descr="Netflix's history: From DVD rentals to streaming success - BBC News">
            <a:extLst>
              <a:ext uri="{FF2B5EF4-FFF2-40B4-BE49-F238E27FC236}">
                <a16:creationId xmlns:a16="http://schemas.microsoft.com/office/drawing/2014/main" id="{4249933C-1C70-BDA2-F2AB-F51F92865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29"/>
          <a:stretch/>
        </p:blipFill>
        <p:spPr bwMode="auto">
          <a:xfrm>
            <a:off x="20" y="1"/>
            <a:ext cx="12191980" cy="4160803"/>
          </a:xfrm>
          <a:custGeom>
            <a:avLst/>
            <a:gdLst/>
            <a:ahLst/>
            <a:cxnLst/>
            <a:rect l="l" t="t" r="r" b="b"/>
            <a:pathLst>
              <a:path w="12192000" h="4717301">
                <a:moveTo>
                  <a:pt x="8930642" y="4273734"/>
                </a:moveTo>
                <a:cubicBezTo>
                  <a:pt x="9016941" y="4268381"/>
                  <a:pt x="9102130" y="4314070"/>
                  <a:pt x="9143134" y="4396362"/>
                </a:cubicBezTo>
                <a:cubicBezTo>
                  <a:pt x="9197806" y="4506087"/>
                  <a:pt x="9153221" y="4639333"/>
                  <a:pt x="9043549" y="4693978"/>
                </a:cubicBezTo>
                <a:cubicBezTo>
                  <a:pt x="8933879" y="4748622"/>
                  <a:pt x="8800655" y="4703973"/>
                  <a:pt x="8745984" y="4594249"/>
                </a:cubicBezTo>
                <a:cubicBezTo>
                  <a:pt x="8691311" y="4484525"/>
                  <a:pt x="8735897" y="4351279"/>
                  <a:pt x="8845568" y="4296634"/>
                </a:cubicBezTo>
                <a:cubicBezTo>
                  <a:pt x="8872986" y="4282973"/>
                  <a:pt x="8901875" y="4275517"/>
                  <a:pt x="8930642" y="4273734"/>
                </a:cubicBezTo>
                <a:close/>
                <a:moveTo>
                  <a:pt x="9842642" y="3718743"/>
                </a:moveTo>
                <a:cubicBezTo>
                  <a:pt x="10017101" y="3707923"/>
                  <a:pt x="10189318" y="3800286"/>
                  <a:pt x="10272210" y="3966645"/>
                </a:cubicBezTo>
                <a:cubicBezTo>
                  <a:pt x="10382732" y="4188458"/>
                  <a:pt x="10292600" y="4457825"/>
                  <a:pt x="10070896" y="4568292"/>
                </a:cubicBezTo>
                <a:cubicBezTo>
                  <a:pt x="9849191" y="4678760"/>
                  <a:pt x="9579867" y="4588498"/>
                  <a:pt x="9469346" y="4366686"/>
                </a:cubicBezTo>
                <a:cubicBezTo>
                  <a:pt x="9358824" y="4144873"/>
                  <a:pt x="9448956" y="3875506"/>
                  <a:pt x="9670660" y="3765038"/>
                </a:cubicBezTo>
                <a:cubicBezTo>
                  <a:pt x="9726087" y="3737421"/>
                  <a:pt x="9784490" y="3722349"/>
                  <a:pt x="9842642" y="371874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369891"/>
                </a:lnTo>
                <a:lnTo>
                  <a:pt x="12124015" y="3410713"/>
                </a:lnTo>
                <a:cubicBezTo>
                  <a:pt x="11792041" y="3581538"/>
                  <a:pt x="11443617" y="3577252"/>
                  <a:pt x="11077457" y="3501725"/>
                </a:cubicBezTo>
                <a:cubicBezTo>
                  <a:pt x="10679189" y="3419860"/>
                  <a:pt x="10271734" y="3358281"/>
                  <a:pt x="9867246" y="3351592"/>
                </a:cubicBezTo>
                <a:cubicBezTo>
                  <a:pt x="9492336" y="3345611"/>
                  <a:pt x="9239136" y="3626329"/>
                  <a:pt x="8994802" y="3878378"/>
                </a:cubicBezTo>
                <a:cubicBezTo>
                  <a:pt x="8385954" y="4506678"/>
                  <a:pt x="7695268" y="4690742"/>
                  <a:pt x="6994655" y="4335637"/>
                </a:cubicBezTo>
                <a:cubicBezTo>
                  <a:pt x="6722938" y="4197922"/>
                  <a:pt x="6494843" y="3948626"/>
                  <a:pt x="6287534" y="3714199"/>
                </a:cubicBezTo>
                <a:cubicBezTo>
                  <a:pt x="5731733" y="3085491"/>
                  <a:pt x="5043559" y="3067499"/>
                  <a:pt x="4392596" y="3392344"/>
                </a:cubicBezTo>
                <a:cubicBezTo>
                  <a:pt x="3930423" y="3623867"/>
                  <a:pt x="3492022" y="3908604"/>
                  <a:pt x="3014500" y="4100222"/>
                </a:cubicBezTo>
                <a:cubicBezTo>
                  <a:pt x="1977820" y="4518409"/>
                  <a:pt x="973242" y="4499486"/>
                  <a:pt x="86414" y="3903305"/>
                </a:cubicBezTo>
                <a:lnTo>
                  <a:pt x="0" y="384056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264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9DF72-1423-86A8-FC11-FE8CD42F8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074" y="552782"/>
            <a:ext cx="5149326" cy="1643663"/>
          </a:xfrm>
        </p:spPr>
        <p:txBody>
          <a:bodyPr>
            <a:normAutofit/>
          </a:bodyPr>
          <a:lstStyle/>
          <a:p>
            <a:r>
              <a:rPr lang="en-US" dirty="0"/>
              <a:t>System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90792-C54E-D80C-68E1-1C80D211D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3074" y="2735229"/>
            <a:ext cx="5149326" cy="310835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1" dirty="0"/>
              <a:t>- Data Ingestion: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Source: '</a:t>
            </a:r>
            <a:r>
              <a:rPr lang="en-US" sz="1400" dirty="0" err="1"/>
              <a:t>netflix_titles.csv</a:t>
            </a:r>
            <a:r>
              <a:rPr lang="en-US" sz="1400" dirty="0"/>
              <a:t>'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- Preprocessing: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Handling missing values, text vectorization using TF-IDF.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- Model Building: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Content-Based Recommendation System.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Sentiment Analysis.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Clustering for Content Segmentation.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Trend Analysis and Genre Popularity Analysis.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- </a:t>
            </a:r>
            <a:r>
              <a:rPr lang="en-US" sz="1400" b="1" dirty="0" err="1"/>
              <a:t>Visualisation</a:t>
            </a:r>
            <a:r>
              <a:rPr lang="en-US" sz="1400" b="1" dirty="0"/>
              <a:t>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Use of matplotlib and seaborn for data visualization</a:t>
            </a:r>
          </a:p>
        </p:txBody>
      </p:sp>
      <p:pic>
        <p:nvPicPr>
          <p:cNvPr id="4098" name="Picture 2" descr="It's Microsoft: Netflix's Search for an advertising partner Comes to an End  - Revista Merca2.0 |">
            <a:extLst>
              <a:ext uri="{FF2B5EF4-FFF2-40B4-BE49-F238E27FC236}">
                <a16:creationId xmlns:a16="http://schemas.microsoft.com/office/drawing/2014/main" id="{AF05E004-893C-8A7B-150B-75D216C8B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539"/>
          <a:stretch/>
        </p:blipFill>
        <p:spPr bwMode="auto">
          <a:xfrm>
            <a:off x="2" y="10"/>
            <a:ext cx="6164130" cy="5529421"/>
          </a:xfrm>
          <a:custGeom>
            <a:avLst/>
            <a:gdLst/>
            <a:ahLst/>
            <a:cxnLst/>
            <a:rect l="l" t="t" r="r" b="b"/>
            <a:pathLst>
              <a:path w="6972657" h="6356349">
                <a:moveTo>
                  <a:pt x="4162425" y="4810724"/>
                </a:moveTo>
                <a:cubicBezTo>
                  <a:pt x="4508954" y="4810724"/>
                  <a:pt x="4789872" y="5103559"/>
                  <a:pt x="4789872" y="5464789"/>
                </a:cubicBezTo>
                <a:cubicBezTo>
                  <a:pt x="4789872" y="5826019"/>
                  <a:pt x="4508954" y="6118855"/>
                  <a:pt x="4162425" y="6118855"/>
                </a:cubicBezTo>
                <a:cubicBezTo>
                  <a:pt x="3815896" y="6118855"/>
                  <a:pt x="3534978" y="5826019"/>
                  <a:pt x="3534978" y="5464789"/>
                </a:cubicBezTo>
                <a:cubicBezTo>
                  <a:pt x="3534978" y="5103559"/>
                  <a:pt x="3815896" y="4810724"/>
                  <a:pt x="4162425" y="4810724"/>
                </a:cubicBezTo>
                <a:close/>
                <a:moveTo>
                  <a:pt x="92101" y="4731176"/>
                </a:moveTo>
                <a:cubicBezTo>
                  <a:pt x="540880" y="4731176"/>
                  <a:pt x="904688" y="5094984"/>
                  <a:pt x="904688" y="5543763"/>
                </a:cubicBezTo>
                <a:cubicBezTo>
                  <a:pt x="904688" y="5964494"/>
                  <a:pt x="584935" y="6310542"/>
                  <a:pt x="175183" y="6352155"/>
                </a:cubicBezTo>
                <a:lnTo>
                  <a:pt x="92121" y="6356349"/>
                </a:lnTo>
                <a:lnTo>
                  <a:pt x="92081" y="6356349"/>
                </a:lnTo>
                <a:lnTo>
                  <a:pt x="9019" y="6352155"/>
                </a:lnTo>
                <a:lnTo>
                  <a:pt x="4079" y="6351401"/>
                </a:lnTo>
                <a:lnTo>
                  <a:pt x="0" y="6352492"/>
                </a:lnTo>
                <a:lnTo>
                  <a:pt x="0" y="4736748"/>
                </a:lnTo>
                <a:lnTo>
                  <a:pt x="9019" y="4735372"/>
                </a:lnTo>
                <a:cubicBezTo>
                  <a:pt x="36336" y="4732597"/>
                  <a:pt x="64052" y="4731176"/>
                  <a:pt x="92101" y="4731176"/>
                </a:cubicBezTo>
                <a:close/>
                <a:moveTo>
                  <a:pt x="6385770" y="2098604"/>
                </a:moveTo>
                <a:cubicBezTo>
                  <a:pt x="6543907" y="2107100"/>
                  <a:pt x="6698935" y="2178483"/>
                  <a:pt x="6813407" y="2310776"/>
                </a:cubicBezTo>
                <a:cubicBezTo>
                  <a:pt x="7042252" y="2575278"/>
                  <a:pt x="7022052" y="2983098"/>
                  <a:pt x="6768322" y="3221698"/>
                </a:cubicBezTo>
                <a:cubicBezTo>
                  <a:pt x="6718815" y="3268040"/>
                  <a:pt x="6662527" y="3305861"/>
                  <a:pt x="6601629" y="3333787"/>
                </a:cubicBezTo>
                <a:cubicBezTo>
                  <a:pt x="6357584" y="3444872"/>
                  <a:pt x="6072796" y="3380857"/>
                  <a:pt x="5894479" y="3174765"/>
                </a:cubicBezTo>
                <a:cubicBezTo>
                  <a:pt x="5665537" y="2910180"/>
                  <a:pt x="5685739" y="2502359"/>
                  <a:pt x="5939476" y="2263752"/>
                </a:cubicBezTo>
                <a:cubicBezTo>
                  <a:pt x="6066385" y="2144498"/>
                  <a:pt x="6227633" y="2090107"/>
                  <a:pt x="6385770" y="2098604"/>
                </a:cubicBezTo>
                <a:close/>
                <a:moveTo>
                  <a:pt x="0" y="0"/>
                </a:moveTo>
                <a:lnTo>
                  <a:pt x="5609109" y="0"/>
                </a:lnTo>
                <a:lnTo>
                  <a:pt x="5710855" y="100163"/>
                </a:lnTo>
                <a:cubicBezTo>
                  <a:pt x="5940043" y="363896"/>
                  <a:pt x="6060564" y="781193"/>
                  <a:pt x="5983550" y="1133306"/>
                </a:cubicBezTo>
                <a:cubicBezTo>
                  <a:pt x="5820740" y="1874471"/>
                  <a:pt x="4868226" y="1916819"/>
                  <a:pt x="4807924" y="2551785"/>
                </a:cubicBezTo>
                <a:cubicBezTo>
                  <a:pt x="4772098" y="2931077"/>
                  <a:pt x="5073952" y="3310271"/>
                  <a:pt x="5323480" y="3486493"/>
                </a:cubicBezTo>
                <a:cubicBezTo>
                  <a:pt x="5798207" y="3822498"/>
                  <a:pt x="6190925" y="3545085"/>
                  <a:pt x="6484693" y="3873055"/>
                </a:cubicBezTo>
                <a:cubicBezTo>
                  <a:pt x="6702769" y="4116667"/>
                  <a:pt x="6749067" y="4564067"/>
                  <a:pt x="6564699" y="4869471"/>
                </a:cubicBezTo>
                <a:cubicBezTo>
                  <a:pt x="6538929" y="4912110"/>
                  <a:pt x="6508772" y="4951720"/>
                  <a:pt x="6474766" y="4987555"/>
                </a:cubicBezTo>
                <a:lnTo>
                  <a:pt x="6475634" y="4987552"/>
                </a:lnTo>
                <a:cubicBezTo>
                  <a:pt x="6246183" y="5229347"/>
                  <a:pt x="5896158" y="5245005"/>
                  <a:pt x="5787911" y="5249784"/>
                </a:cubicBezTo>
                <a:cubicBezTo>
                  <a:pt x="5276208" y="5272608"/>
                  <a:pt x="5181583" y="4739335"/>
                  <a:pt x="4594647" y="4582595"/>
                </a:cubicBezTo>
                <a:cubicBezTo>
                  <a:pt x="4553401" y="4571414"/>
                  <a:pt x="4047262" y="4444111"/>
                  <a:pt x="3576692" y="4689896"/>
                </a:cubicBezTo>
                <a:cubicBezTo>
                  <a:pt x="2903508" y="5041365"/>
                  <a:pt x="3035835" y="5772616"/>
                  <a:pt x="2439534" y="6019748"/>
                </a:cubicBezTo>
                <a:cubicBezTo>
                  <a:pt x="2062607" y="6175963"/>
                  <a:pt x="1545662" y="6076257"/>
                  <a:pt x="1262869" y="5786450"/>
                </a:cubicBezTo>
                <a:cubicBezTo>
                  <a:pt x="864056" y="5377550"/>
                  <a:pt x="1125562" y="4799418"/>
                  <a:pt x="734842" y="4526254"/>
                </a:cubicBezTo>
                <a:cubicBezTo>
                  <a:pt x="506361" y="4366061"/>
                  <a:pt x="192715" y="4446641"/>
                  <a:pt x="19856" y="4511293"/>
                </a:cubicBezTo>
                <a:lnTo>
                  <a:pt x="0" y="451933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0633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62AA7-15F2-98D3-BC0A-CDBC25913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523" y="4297329"/>
            <a:ext cx="3802823" cy="1922496"/>
          </a:xfrm>
        </p:spPr>
        <p:txBody>
          <a:bodyPr anchor="ctr">
            <a:normAutofit/>
          </a:bodyPr>
          <a:lstStyle/>
          <a:p>
            <a:r>
              <a:rPr lang="en-US" dirty="0"/>
              <a:t>Key Implementation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2E243-96E7-18BD-2337-0493E1B11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5769" y="4297328"/>
            <a:ext cx="4338274" cy="2237285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400" b="1" dirty="0"/>
              <a:t>Data Loading and Preprocessing: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Using Pandas for data manipulation.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Handling text data with TF-IDF.</a:t>
            </a:r>
          </a:p>
          <a:p>
            <a:pPr lvl="1">
              <a:lnSpc>
                <a:spcPct val="100000"/>
              </a:lnSpc>
            </a:pPr>
            <a:r>
              <a:rPr lang="en-US" sz="1200" dirty="0"/>
              <a:t>Converts text data in numerical vector by evaluating the importance of each word relative to dataset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b="1" dirty="0"/>
              <a:t>Recommendation System: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TF-IDF vectorization and Cosine Similarity.</a:t>
            </a:r>
          </a:p>
          <a:p>
            <a:pPr lvl="1">
              <a:lnSpc>
                <a:spcPct val="100000"/>
              </a:lnSpc>
            </a:pPr>
            <a:r>
              <a:rPr lang="en-US" sz="1200" dirty="0" err="1"/>
              <a:t>Consine</a:t>
            </a:r>
            <a:r>
              <a:rPr lang="en-US" sz="1200" dirty="0"/>
              <a:t> similarity measures angle between two non-zero vectors in a multi-dimensional space</a:t>
            </a:r>
          </a:p>
        </p:txBody>
      </p:sp>
      <p:pic>
        <p:nvPicPr>
          <p:cNvPr id="5124" name="Picture 4" descr="Netflix Subscription Plans, Explained: How Much Does It Cost in 2024?">
            <a:extLst>
              <a:ext uri="{FF2B5EF4-FFF2-40B4-BE49-F238E27FC236}">
                <a16:creationId xmlns:a16="http://schemas.microsoft.com/office/drawing/2014/main" id="{4113BCAC-B0CD-A4EE-3D8E-E79F6432AF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65" b="6742"/>
          <a:stretch/>
        </p:blipFill>
        <p:spPr bwMode="auto">
          <a:xfrm>
            <a:off x="20" y="1"/>
            <a:ext cx="12191980" cy="4160803"/>
          </a:xfrm>
          <a:custGeom>
            <a:avLst/>
            <a:gdLst/>
            <a:ahLst/>
            <a:cxnLst/>
            <a:rect l="l" t="t" r="r" b="b"/>
            <a:pathLst>
              <a:path w="12192000" h="4717301">
                <a:moveTo>
                  <a:pt x="8930642" y="4273734"/>
                </a:moveTo>
                <a:cubicBezTo>
                  <a:pt x="9016941" y="4268381"/>
                  <a:pt x="9102130" y="4314070"/>
                  <a:pt x="9143134" y="4396362"/>
                </a:cubicBezTo>
                <a:cubicBezTo>
                  <a:pt x="9197806" y="4506087"/>
                  <a:pt x="9153221" y="4639333"/>
                  <a:pt x="9043549" y="4693978"/>
                </a:cubicBezTo>
                <a:cubicBezTo>
                  <a:pt x="8933879" y="4748622"/>
                  <a:pt x="8800655" y="4703973"/>
                  <a:pt x="8745984" y="4594249"/>
                </a:cubicBezTo>
                <a:cubicBezTo>
                  <a:pt x="8691311" y="4484525"/>
                  <a:pt x="8735897" y="4351279"/>
                  <a:pt x="8845568" y="4296634"/>
                </a:cubicBezTo>
                <a:cubicBezTo>
                  <a:pt x="8872986" y="4282973"/>
                  <a:pt x="8901875" y="4275517"/>
                  <a:pt x="8930642" y="4273734"/>
                </a:cubicBezTo>
                <a:close/>
                <a:moveTo>
                  <a:pt x="9842642" y="3718743"/>
                </a:moveTo>
                <a:cubicBezTo>
                  <a:pt x="10017101" y="3707923"/>
                  <a:pt x="10189318" y="3800286"/>
                  <a:pt x="10272210" y="3966645"/>
                </a:cubicBezTo>
                <a:cubicBezTo>
                  <a:pt x="10382732" y="4188458"/>
                  <a:pt x="10292600" y="4457825"/>
                  <a:pt x="10070896" y="4568292"/>
                </a:cubicBezTo>
                <a:cubicBezTo>
                  <a:pt x="9849191" y="4678760"/>
                  <a:pt x="9579867" y="4588498"/>
                  <a:pt x="9469346" y="4366686"/>
                </a:cubicBezTo>
                <a:cubicBezTo>
                  <a:pt x="9358824" y="4144873"/>
                  <a:pt x="9448956" y="3875506"/>
                  <a:pt x="9670660" y="3765038"/>
                </a:cubicBezTo>
                <a:cubicBezTo>
                  <a:pt x="9726087" y="3737421"/>
                  <a:pt x="9784490" y="3722349"/>
                  <a:pt x="9842642" y="371874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369891"/>
                </a:lnTo>
                <a:lnTo>
                  <a:pt x="12124015" y="3410713"/>
                </a:lnTo>
                <a:cubicBezTo>
                  <a:pt x="11792041" y="3581538"/>
                  <a:pt x="11443617" y="3577252"/>
                  <a:pt x="11077457" y="3501725"/>
                </a:cubicBezTo>
                <a:cubicBezTo>
                  <a:pt x="10679189" y="3419860"/>
                  <a:pt x="10271734" y="3358281"/>
                  <a:pt x="9867246" y="3351592"/>
                </a:cubicBezTo>
                <a:cubicBezTo>
                  <a:pt x="9492336" y="3345611"/>
                  <a:pt x="9239136" y="3626329"/>
                  <a:pt x="8994802" y="3878378"/>
                </a:cubicBezTo>
                <a:cubicBezTo>
                  <a:pt x="8385954" y="4506678"/>
                  <a:pt x="7695268" y="4690742"/>
                  <a:pt x="6994655" y="4335637"/>
                </a:cubicBezTo>
                <a:cubicBezTo>
                  <a:pt x="6722938" y="4197922"/>
                  <a:pt x="6494843" y="3948626"/>
                  <a:pt x="6287534" y="3714199"/>
                </a:cubicBezTo>
                <a:cubicBezTo>
                  <a:pt x="5731733" y="3085491"/>
                  <a:pt x="5043559" y="3067499"/>
                  <a:pt x="4392596" y="3392344"/>
                </a:cubicBezTo>
                <a:cubicBezTo>
                  <a:pt x="3930423" y="3623867"/>
                  <a:pt x="3492022" y="3908604"/>
                  <a:pt x="3014500" y="4100222"/>
                </a:cubicBezTo>
                <a:cubicBezTo>
                  <a:pt x="1977820" y="4518409"/>
                  <a:pt x="973242" y="4499486"/>
                  <a:pt x="86414" y="3903305"/>
                </a:cubicBezTo>
                <a:lnTo>
                  <a:pt x="0" y="384056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3FF4800-8A72-B641-87E3-52AE2F5D9394}"/>
              </a:ext>
            </a:extLst>
          </p:cNvPr>
          <p:cNvSpPr txBox="1">
            <a:spLocks/>
          </p:cNvSpPr>
          <p:nvPr/>
        </p:nvSpPr>
        <p:spPr>
          <a:xfrm>
            <a:off x="8424043" y="4297329"/>
            <a:ext cx="3489434" cy="22372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400" b="1" dirty="0"/>
              <a:t>Sentiment Analysis:</a:t>
            </a:r>
          </a:p>
          <a:p>
            <a:pPr marL="285750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dirty="0" err="1"/>
              <a:t>TextBlob</a:t>
            </a:r>
            <a:r>
              <a:rPr lang="en-US" sz="1400" dirty="0"/>
              <a:t> for sentiment scoring.</a:t>
            </a:r>
          </a:p>
          <a:p>
            <a:pPr marL="514350" lvl="1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200" dirty="0"/>
              <a:t>Provide simple APIs for common natural language processing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sz="1400" b="1" dirty="0"/>
              <a:t>Clustering:</a:t>
            </a:r>
          </a:p>
          <a:p>
            <a:pPr marL="285750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  K-Means for grouping similar titles.</a:t>
            </a:r>
          </a:p>
          <a:p>
            <a:pPr marL="514350" lvl="1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200" dirty="0"/>
              <a:t>partitioning data points into clusters</a:t>
            </a:r>
          </a:p>
          <a:p>
            <a:pPr>
              <a:lnSpc>
                <a:spcPct val="100000"/>
              </a:lnSpc>
              <a:buClr>
                <a:schemeClr val="tx1"/>
              </a:buClr>
            </a:pPr>
            <a:r>
              <a:rPr lang="en-US" sz="1400" b="1" dirty="0"/>
              <a:t>Trend and Genre Analysis:</a:t>
            </a:r>
          </a:p>
          <a:p>
            <a:pPr marL="285750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 Time series analysis using matplotlib.</a:t>
            </a:r>
          </a:p>
          <a:p>
            <a:pPr marL="514350" lvl="1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200" dirty="0"/>
              <a:t>To </a:t>
            </a:r>
            <a:r>
              <a:rPr lang="en-US" sz="1200" dirty="0" err="1"/>
              <a:t>visualise</a:t>
            </a:r>
            <a:r>
              <a:rPr lang="en-US" sz="1200" dirty="0"/>
              <a:t> time series data</a:t>
            </a:r>
          </a:p>
        </p:txBody>
      </p:sp>
    </p:spTree>
    <p:extLst>
      <p:ext uri="{BB962C8B-B14F-4D97-AF65-F5344CB8AC3E}">
        <p14:creationId xmlns:p14="http://schemas.microsoft.com/office/powerpoint/2010/main" val="463517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EB857-198E-65A7-AA06-81862EE18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8752" y="552782"/>
            <a:ext cx="5919373" cy="1611920"/>
          </a:xfrm>
        </p:spPr>
        <p:txBody>
          <a:bodyPr>
            <a:normAutofit/>
          </a:bodyPr>
          <a:lstStyle/>
          <a:p>
            <a:r>
              <a:rPr lang="en-US" dirty="0"/>
              <a:t>Model Performance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E2B51-8326-39CE-3D49-FB5A9BC14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5083" y="2391995"/>
            <a:ext cx="5904056" cy="3174788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1" dirty="0"/>
              <a:t>- Recommendation System: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Evaluated similarity scores and recommendations.</a:t>
            </a:r>
            <a:endParaRPr lang="en-US" sz="1400" b="1" dirty="0"/>
          </a:p>
          <a:p>
            <a:pPr>
              <a:lnSpc>
                <a:spcPct val="100000"/>
              </a:lnSpc>
            </a:pPr>
            <a:r>
              <a:rPr lang="en-US" sz="1400" b="1" dirty="0"/>
              <a:t>- Sentiment Analysis: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Sentiment distribution of descriptions.</a:t>
            </a:r>
            <a:endParaRPr lang="en-US" sz="1400" b="1" dirty="0"/>
          </a:p>
          <a:p>
            <a:pPr>
              <a:lnSpc>
                <a:spcPct val="100000"/>
              </a:lnSpc>
            </a:pPr>
            <a:r>
              <a:rPr lang="en-US" sz="1400" b="1" dirty="0"/>
              <a:t>- Clustering: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Visual inspection of clusters.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- Trend Analysis: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Visual validation of trends over time.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- Genre Popularity: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  - Trends in genre distribution over the years.</a:t>
            </a:r>
          </a:p>
        </p:txBody>
      </p:sp>
      <p:pic>
        <p:nvPicPr>
          <p:cNvPr id="6146" name="Picture 2" descr="Netflix Review: Still Our Top Pick, Even With Ads, Price, 43% OFF">
            <a:extLst>
              <a:ext uri="{FF2B5EF4-FFF2-40B4-BE49-F238E27FC236}">
                <a16:creationId xmlns:a16="http://schemas.microsoft.com/office/drawing/2014/main" id="{A24D2702-217C-840E-A217-81F511B72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15" r="27445"/>
          <a:stretch/>
        </p:blipFill>
        <p:spPr bwMode="auto">
          <a:xfrm>
            <a:off x="20" y="10"/>
            <a:ext cx="5710632" cy="6857990"/>
          </a:xfrm>
          <a:custGeom>
            <a:avLst/>
            <a:gdLst/>
            <a:ahLst/>
            <a:cxnLst/>
            <a:rect l="l" t="t" r="r" b="b"/>
            <a:pathLst>
              <a:path w="5710652" h="6858000">
                <a:moveTo>
                  <a:pt x="4831301" y="0"/>
                </a:moveTo>
                <a:lnTo>
                  <a:pt x="5696109" y="0"/>
                </a:lnTo>
                <a:lnTo>
                  <a:pt x="5706418" y="42969"/>
                </a:lnTo>
                <a:cubicBezTo>
                  <a:pt x="5714414" y="100391"/>
                  <a:pt x="5711283" y="160329"/>
                  <a:pt x="5695333" y="219852"/>
                </a:cubicBezTo>
                <a:cubicBezTo>
                  <a:pt x="5631536" y="457945"/>
                  <a:pt x="5386806" y="599240"/>
                  <a:pt x="5148712" y="535443"/>
                </a:cubicBezTo>
                <a:cubicBezTo>
                  <a:pt x="4940381" y="479621"/>
                  <a:pt x="4806160" y="285271"/>
                  <a:pt x="4818599" y="78052"/>
                </a:cubicBezTo>
                <a:close/>
                <a:moveTo>
                  <a:pt x="0" y="0"/>
                </a:moveTo>
                <a:lnTo>
                  <a:pt x="545808" y="0"/>
                </a:lnTo>
                <a:lnTo>
                  <a:pt x="4212872" y="0"/>
                </a:lnTo>
                <a:lnTo>
                  <a:pt x="4204748" y="184996"/>
                </a:lnTo>
                <a:cubicBezTo>
                  <a:pt x="4203390" y="263520"/>
                  <a:pt x="4204263" y="341910"/>
                  <a:pt x="4207775" y="419995"/>
                </a:cubicBezTo>
                <a:cubicBezTo>
                  <a:pt x="4220964" y="709488"/>
                  <a:pt x="4449625" y="891535"/>
                  <a:pt x="4655737" y="1068099"/>
                </a:cubicBezTo>
                <a:cubicBezTo>
                  <a:pt x="5169527" y="1508061"/>
                  <a:pt x="5344373" y="2032158"/>
                  <a:pt x="5103604" y="2589405"/>
                </a:cubicBezTo>
                <a:cubicBezTo>
                  <a:pt x="5010230" y="2805523"/>
                  <a:pt x="4828675" y="2993264"/>
                  <a:pt x="4657611" y="3164269"/>
                </a:cubicBezTo>
                <a:cubicBezTo>
                  <a:pt x="4198817" y="3622744"/>
                  <a:pt x="4217616" y="4154456"/>
                  <a:pt x="4499219" y="4641255"/>
                </a:cubicBezTo>
                <a:cubicBezTo>
                  <a:pt x="4699839" y="4986832"/>
                  <a:pt x="4940395" y="5311556"/>
                  <a:pt x="5110950" y="5670858"/>
                </a:cubicBezTo>
                <a:cubicBezTo>
                  <a:pt x="5277001" y="6019042"/>
                  <a:pt x="5375520" y="6366409"/>
                  <a:pt x="5396522" y="6707670"/>
                </a:cubicBezTo>
                <a:lnTo>
                  <a:pt x="539889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5996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DA35D5-A792-8269-6B5A-D8FC64355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dirty="0"/>
              <a:t>Analysis of the model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973B5-E7DD-238D-70C1-C8372615D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/>
              <a:t>Evaluation</a:t>
            </a:r>
          </a:p>
          <a:p>
            <a:pPr marL="0" indent="0">
              <a:buNone/>
            </a:pPr>
            <a:r>
              <a:rPr lang="en-US" sz="1600" dirty="0"/>
              <a:t>1. Overall Accuracy: The model achieves a 73.48% accuracy.</a:t>
            </a:r>
          </a:p>
          <a:p>
            <a:pPr marL="0" indent="0">
              <a:buNone/>
            </a:pPr>
            <a:r>
              <a:rPr lang="en-US" sz="1600" dirty="0"/>
              <a:t>2. Strong Performance on Movies: High recall of 97% and an F1-score of 0.83 for predicting Movies.</a:t>
            </a:r>
          </a:p>
          <a:p>
            <a:pPr marL="0" indent="0">
              <a:buNone/>
            </a:pPr>
            <a:r>
              <a:rPr lang="en-US" sz="1600" dirty="0"/>
              <a:t>3. Weak Performance on TV Shows: Low recall of 23% and an F1-score of 0.36 for predicting TV Shows.</a:t>
            </a:r>
          </a:p>
          <a:p>
            <a:pPr marL="0" indent="0">
              <a:buNone/>
            </a:pPr>
            <a:r>
              <a:rPr lang="en-US" sz="1600" dirty="0"/>
              <a:t>4. Class Imbalance: The model is biased towards predicting Movies more accurately.</a:t>
            </a:r>
          </a:p>
          <a:p>
            <a:pPr marL="0" indent="0">
              <a:buNone/>
            </a:pPr>
            <a:r>
              <a:rPr lang="en-US" sz="1600" dirty="0"/>
              <a:t>5. Future Improvement Needed: Enhancements required to improve TV Show prediction accuracy.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29BB0A8-9378-AF3C-0E65-6448CA985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04090"/>
            <a:ext cx="5740096" cy="224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679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9">
            <a:extLst>
              <a:ext uri="{FF2B5EF4-FFF2-40B4-BE49-F238E27FC236}">
                <a16:creationId xmlns:a16="http://schemas.microsoft.com/office/drawing/2014/main" id="{7E9FF7ED-C67F-4E8D-8157-6BB83D644C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2325" y="643467"/>
            <a:ext cx="10407351" cy="1891626"/>
          </a:xfrm>
          <a:custGeom>
            <a:avLst/>
            <a:gdLst>
              <a:gd name="connsiteX0" fmla="*/ 0 w 10407351"/>
              <a:gd name="connsiteY0" fmla="*/ 0 h 1891626"/>
              <a:gd name="connsiteX1" fmla="*/ 10407351 w 10407351"/>
              <a:gd name="connsiteY1" fmla="*/ 0 h 1891626"/>
              <a:gd name="connsiteX2" fmla="*/ 10407351 w 10407351"/>
              <a:gd name="connsiteY2" fmla="*/ 1364684 h 1891626"/>
              <a:gd name="connsiteX3" fmla="*/ 10278187 w 10407351"/>
              <a:gd name="connsiteY3" fmla="*/ 1375369 h 1891626"/>
              <a:gd name="connsiteX4" fmla="*/ 10183452 w 10407351"/>
              <a:gd name="connsiteY4" fmla="*/ 1391690 h 1891626"/>
              <a:gd name="connsiteX5" fmla="*/ 9936834 w 10407351"/>
              <a:gd name="connsiteY5" fmla="*/ 1413567 h 1891626"/>
              <a:gd name="connsiteX6" fmla="*/ 9633679 w 10407351"/>
              <a:gd name="connsiteY6" fmla="*/ 1479227 h 1891626"/>
              <a:gd name="connsiteX7" fmla="*/ 9464371 w 10407351"/>
              <a:gd name="connsiteY7" fmla="*/ 1479341 h 1891626"/>
              <a:gd name="connsiteX8" fmla="*/ 9351136 w 10407351"/>
              <a:gd name="connsiteY8" fmla="*/ 1473048 h 1891626"/>
              <a:gd name="connsiteX9" fmla="*/ 9277477 w 10407351"/>
              <a:gd name="connsiteY9" fmla="*/ 1467445 h 1891626"/>
              <a:gd name="connsiteX10" fmla="*/ 9221081 w 10407351"/>
              <a:gd name="connsiteY10" fmla="*/ 1462245 h 1891626"/>
              <a:gd name="connsiteX11" fmla="*/ 9145968 w 10407351"/>
              <a:gd name="connsiteY11" fmla="*/ 1462282 h 1891626"/>
              <a:gd name="connsiteX12" fmla="*/ 9023280 w 10407351"/>
              <a:gd name="connsiteY12" fmla="*/ 1511217 h 1891626"/>
              <a:gd name="connsiteX13" fmla="*/ 8830925 w 10407351"/>
              <a:gd name="connsiteY13" fmla="*/ 1554093 h 1891626"/>
              <a:gd name="connsiteX14" fmla="*/ 8676048 w 10407351"/>
              <a:gd name="connsiteY14" fmla="*/ 1560374 h 1891626"/>
              <a:gd name="connsiteX15" fmla="*/ 8638989 w 10407351"/>
              <a:gd name="connsiteY15" fmla="*/ 1568839 h 1891626"/>
              <a:gd name="connsiteX16" fmla="*/ 8456861 w 10407351"/>
              <a:gd name="connsiteY16" fmla="*/ 1566972 h 1891626"/>
              <a:gd name="connsiteX17" fmla="*/ 8189198 w 10407351"/>
              <a:gd name="connsiteY17" fmla="*/ 1584307 h 1891626"/>
              <a:gd name="connsiteX18" fmla="*/ 7898401 w 10407351"/>
              <a:gd name="connsiteY18" fmla="*/ 1565768 h 1891626"/>
              <a:gd name="connsiteX19" fmla="*/ 7563813 w 10407351"/>
              <a:gd name="connsiteY19" fmla="*/ 1558454 h 1891626"/>
              <a:gd name="connsiteX20" fmla="*/ 7349063 w 10407351"/>
              <a:gd name="connsiteY20" fmla="*/ 1551966 h 1891626"/>
              <a:gd name="connsiteX21" fmla="*/ 7131024 w 10407351"/>
              <a:gd name="connsiteY21" fmla="*/ 1585911 h 1891626"/>
              <a:gd name="connsiteX22" fmla="*/ 6889291 w 10407351"/>
              <a:gd name="connsiteY22" fmla="*/ 1610925 h 1891626"/>
              <a:gd name="connsiteX23" fmla="*/ 6668938 w 10407351"/>
              <a:gd name="connsiteY23" fmla="*/ 1613148 h 1891626"/>
              <a:gd name="connsiteX24" fmla="*/ 6538541 w 10407351"/>
              <a:gd name="connsiteY24" fmla="*/ 1620507 h 1891626"/>
              <a:gd name="connsiteX25" fmla="*/ 6491279 w 10407351"/>
              <a:gd name="connsiteY25" fmla="*/ 1632773 h 1891626"/>
              <a:gd name="connsiteX26" fmla="*/ 6423751 w 10407351"/>
              <a:gd name="connsiteY26" fmla="*/ 1643536 h 1891626"/>
              <a:gd name="connsiteX27" fmla="*/ 6306336 w 10407351"/>
              <a:gd name="connsiteY27" fmla="*/ 1669857 h 1891626"/>
              <a:gd name="connsiteX28" fmla="*/ 6155679 w 10407351"/>
              <a:gd name="connsiteY28" fmla="*/ 1680409 h 1891626"/>
              <a:gd name="connsiteX29" fmla="*/ 6018716 w 10407351"/>
              <a:gd name="connsiteY29" fmla="*/ 1668513 h 1891626"/>
              <a:gd name="connsiteX30" fmla="*/ 5927081 w 10407351"/>
              <a:gd name="connsiteY30" fmla="*/ 1663779 h 1891626"/>
              <a:gd name="connsiteX31" fmla="*/ 5704857 w 10407351"/>
              <a:gd name="connsiteY31" fmla="*/ 1661355 h 1891626"/>
              <a:gd name="connsiteX32" fmla="*/ 5464353 w 10407351"/>
              <a:gd name="connsiteY32" fmla="*/ 1649361 h 1891626"/>
              <a:gd name="connsiteX33" fmla="*/ 5408840 w 10407351"/>
              <a:gd name="connsiteY33" fmla="*/ 1659913 h 1891626"/>
              <a:gd name="connsiteX34" fmla="*/ 5315720 w 10407351"/>
              <a:gd name="connsiteY34" fmla="*/ 1677105 h 1891626"/>
              <a:gd name="connsiteX35" fmla="*/ 5250566 w 10407351"/>
              <a:gd name="connsiteY35" fmla="*/ 1709327 h 1891626"/>
              <a:gd name="connsiteX36" fmla="*/ 5170942 w 10407351"/>
              <a:gd name="connsiteY36" fmla="*/ 1716026 h 1891626"/>
              <a:gd name="connsiteX37" fmla="*/ 5063388 w 10407351"/>
              <a:gd name="connsiteY37" fmla="*/ 1707824 h 1891626"/>
              <a:gd name="connsiteX38" fmla="*/ 4937644 w 10407351"/>
              <a:gd name="connsiteY38" fmla="*/ 1733778 h 1891626"/>
              <a:gd name="connsiteX39" fmla="*/ 4863636 w 10407351"/>
              <a:gd name="connsiteY39" fmla="*/ 1742276 h 1891626"/>
              <a:gd name="connsiteX40" fmla="*/ 4663097 w 10407351"/>
              <a:gd name="connsiteY40" fmla="*/ 1772517 h 1891626"/>
              <a:gd name="connsiteX41" fmla="*/ 4576142 w 10407351"/>
              <a:gd name="connsiteY41" fmla="*/ 1801338 h 1891626"/>
              <a:gd name="connsiteX42" fmla="*/ 4432728 w 10407351"/>
              <a:gd name="connsiteY42" fmla="*/ 1821550 h 1891626"/>
              <a:gd name="connsiteX43" fmla="*/ 4330325 w 10407351"/>
              <a:gd name="connsiteY43" fmla="*/ 1832397 h 1891626"/>
              <a:gd name="connsiteX44" fmla="*/ 4301301 w 10407351"/>
              <a:gd name="connsiteY44" fmla="*/ 1853709 h 1891626"/>
              <a:gd name="connsiteX45" fmla="*/ 4300886 w 10407351"/>
              <a:gd name="connsiteY45" fmla="*/ 1854105 h 1891626"/>
              <a:gd name="connsiteX46" fmla="*/ 4238651 w 10407351"/>
              <a:gd name="connsiteY46" fmla="*/ 1857049 h 1891626"/>
              <a:gd name="connsiteX47" fmla="*/ 4102292 w 10407351"/>
              <a:gd name="connsiteY47" fmla="*/ 1880193 h 1891626"/>
              <a:gd name="connsiteX48" fmla="*/ 4059333 w 10407351"/>
              <a:gd name="connsiteY48" fmla="*/ 1886249 h 1891626"/>
              <a:gd name="connsiteX49" fmla="*/ 4036441 w 10407351"/>
              <a:gd name="connsiteY49" fmla="*/ 1891626 h 1891626"/>
              <a:gd name="connsiteX50" fmla="*/ 4002125 w 10407351"/>
              <a:gd name="connsiteY50" fmla="*/ 1877697 h 1891626"/>
              <a:gd name="connsiteX51" fmla="*/ 3959209 w 10407351"/>
              <a:gd name="connsiteY51" fmla="*/ 1883738 h 1891626"/>
              <a:gd name="connsiteX52" fmla="*/ 3949215 w 10407351"/>
              <a:gd name="connsiteY52" fmla="*/ 1885692 h 1891626"/>
              <a:gd name="connsiteX53" fmla="*/ 3874146 w 10407351"/>
              <a:gd name="connsiteY53" fmla="*/ 1872130 h 1891626"/>
              <a:gd name="connsiteX54" fmla="*/ 3866827 w 10407351"/>
              <a:gd name="connsiteY54" fmla="*/ 1866688 h 1891626"/>
              <a:gd name="connsiteX55" fmla="*/ 3829184 w 10407351"/>
              <a:gd name="connsiteY55" fmla="*/ 1864322 h 1891626"/>
              <a:gd name="connsiteX56" fmla="*/ 3824903 w 10407351"/>
              <a:gd name="connsiteY56" fmla="*/ 1865766 h 1891626"/>
              <a:gd name="connsiteX57" fmla="*/ 3793706 w 10407351"/>
              <a:gd name="connsiteY57" fmla="*/ 1857436 h 1891626"/>
              <a:gd name="connsiteX58" fmla="*/ 3668616 w 10407351"/>
              <a:gd name="connsiteY58" fmla="*/ 1842745 h 1891626"/>
              <a:gd name="connsiteX59" fmla="*/ 3428086 w 10407351"/>
              <a:gd name="connsiteY59" fmla="*/ 1835034 h 1891626"/>
              <a:gd name="connsiteX60" fmla="*/ 3177594 w 10407351"/>
              <a:gd name="connsiteY60" fmla="*/ 1813026 h 1891626"/>
              <a:gd name="connsiteX61" fmla="*/ 2940077 w 10407351"/>
              <a:gd name="connsiteY61" fmla="*/ 1821546 h 1891626"/>
              <a:gd name="connsiteX62" fmla="*/ 2508536 w 10407351"/>
              <a:gd name="connsiteY62" fmla="*/ 1797990 h 1891626"/>
              <a:gd name="connsiteX63" fmla="*/ 2360486 w 10407351"/>
              <a:gd name="connsiteY63" fmla="*/ 1795882 h 1891626"/>
              <a:gd name="connsiteX64" fmla="*/ 2261294 w 10407351"/>
              <a:gd name="connsiteY64" fmla="*/ 1795084 h 1891626"/>
              <a:gd name="connsiteX65" fmla="*/ 2254419 w 10407351"/>
              <a:gd name="connsiteY65" fmla="*/ 1797320 h 1891626"/>
              <a:gd name="connsiteX66" fmla="*/ 2226713 w 10407351"/>
              <a:gd name="connsiteY66" fmla="*/ 1798641 h 1891626"/>
              <a:gd name="connsiteX67" fmla="*/ 2219128 w 10407351"/>
              <a:gd name="connsiteY67" fmla="*/ 1808552 h 1891626"/>
              <a:gd name="connsiteX68" fmla="*/ 2126538 w 10407351"/>
              <a:gd name="connsiteY68" fmla="*/ 1817143 h 1891626"/>
              <a:gd name="connsiteX69" fmla="*/ 1903694 w 10407351"/>
              <a:gd name="connsiteY69" fmla="*/ 1821035 h 1891626"/>
              <a:gd name="connsiteX70" fmla="*/ 1738778 w 10407351"/>
              <a:gd name="connsiteY70" fmla="*/ 1804426 h 1891626"/>
              <a:gd name="connsiteX71" fmla="*/ 1683603 w 10407351"/>
              <a:gd name="connsiteY71" fmla="*/ 1813609 h 1891626"/>
              <a:gd name="connsiteX72" fmla="*/ 1613964 w 10407351"/>
              <a:gd name="connsiteY72" fmla="*/ 1812650 h 1891626"/>
              <a:gd name="connsiteX73" fmla="*/ 1613403 w 10407351"/>
              <a:gd name="connsiteY73" fmla="*/ 1813209 h 1891626"/>
              <a:gd name="connsiteX74" fmla="*/ 1602061 w 10407351"/>
              <a:gd name="connsiteY74" fmla="*/ 1811331 h 1891626"/>
              <a:gd name="connsiteX75" fmla="*/ 1395632 w 10407351"/>
              <a:gd name="connsiteY75" fmla="*/ 1797257 h 1891626"/>
              <a:gd name="connsiteX76" fmla="*/ 1181443 w 10407351"/>
              <a:gd name="connsiteY76" fmla="*/ 1751614 h 1891626"/>
              <a:gd name="connsiteX77" fmla="*/ 974248 w 10407351"/>
              <a:gd name="connsiteY77" fmla="*/ 1721123 h 1891626"/>
              <a:gd name="connsiteX78" fmla="*/ 867706 w 10407351"/>
              <a:gd name="connsiteY78" fmla="*/ 1694653 h 1891626"/>
              <a:gd name="connsiteX79" fmla="*/ 841666 w 10407351"/>
              <a:gd name="connsiteY79" fmla="*/ 1683413 h 1891626"/>
              <a:gd name="connsiteX80" fmla="*/ 837797 w 10407351"/>
              <a:gd name="connsiteY80" fmla="*/ 1684443 h 1891626"/>
              <a:gd name="connsiteX81" fmla="*/ 805502 w 10407351"/>
              <a:gd name="connsiteY81" fmla="*/ 1678518 h 1891626"/>
              <a:gd name="connsiteX82" fmla="*/ 799788 w 10407351"/>
              <a:gd name="connsiteY82" fmla="*/ 1672416 h 1891626"/>
              <a:gd name="connsiteX83" fmla="*/ 736389 w 10407351"/>
              <a:gd name="connsiteY83" fmla="*/ 1651814 h 1891626"/>
              <a:gd name="connsiteX84" fmla="*/ 727522 w 10407351"/>
              <a:gd name="connsiteY84" fmla="*/ 1652807 h 1891626"/>
              <a:gd name="connsiteX85" fmla="*/ 689713 w 10407351"/>
              <a:gd name="connsiteY85" fmla="*/ 1654738 h 1891626"/>
              <a:gd name="connsiteX86" fmla="*/ 661608 w 10407351"/>
              <a:gd name="connsiteY86" fmla="*/ 1637638 h 1891626"/>
              <a:gd name="connsiteX87" fmla="*/ 641195 w 10407351"/>
              <a:gd name="connsiteY87" fmla="*/ 1640809 h 1891626"/>
              <a:gd name="connsiteX88" fmla="*/ 603348 w 10407351"/>
              <a:gd name="connsiteY88" fmla="*/ 1642751 h 1891626"/>
              <a:gd name="connsiteX89" fmla="*/ 482767 w 10407351"/>
              <a:gd name="connsiteY89" fmla="*/ 1652811 h 1891626"/>
              <a:gd name="connsiteX90" fmla="*/ 428597 w 10407351"/>
              <a:gd name="connsiteY90" fmla="*/ 1649830 h 1891626"/>
              <a:gd name="connsiteX91" fmla="*/ 428193 w 10407351"/>
              <a:gd name="connsiteY91" fmla="*/ 1650184 h 1891626"/>
              <a:gd name="connsiteX92" fmla="*/ 400669 w 10407351"/>
              <a:gd name="connsiteY92" fmla="*/ 1668609 h 1891626"/>
              <a:gd name="connsiteX93" fmla="*/ 310856 w 10407351"/>
              <a:gd name="connsiteY93" fmla="*/ 1669671 h 1891626"/>
              <a:gd name="connsiteX94" fmla="*/ 184505 w 10407351"/>
              <a:gd name="connsiteY94" fmla="*/ 1676148 h 1891626"/>
              <a:gd name="connsiteX95" fmla="*/ 106017 w 10407351"/>
              <a:gd name="connsiteY95" fmla="*/ 1696538 h 1891626"/>
              <a:gd name="connsiteX96" fmla="*/ 15107 w 10407351"/>
              <a:gd name="connsiteY96" fmla="*/ 1705860 h 1891626"/>
              <a:gd name="connsiteX97" fmla="*/ 0 w 10407351"/>
              <a:gd name="connsiteY97" fmla="*/ 1707056 h 1891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10407351" h="1891626">
                <a:moveTo>
                  <a:pt x="0" y="0"/>
                </a:moveTo>
                <a:lnTo>
                  <a:pt x="10407351" y="0"/>
                </a:lnTo>
                <a:lnTo>
                  <a:pt x="10407351" y="1364684"/>
                </a:lnTo>
                <a:lnTo>
                  <a:pt x="10278187" y="1375369"/>
                </a:lnTo>
                <a:cubicBezTo>
                  <a:pt x="10230814" y="1379006"/>
                  <a:pt x="10192985" y="1383268"/>
                  <a:pt x="10183452" y="1391690"/>
                </a:cubicBezTo>
                <a:cubicBezTo>
                  <a:pt x="10056050" y="1406552"/>
                  <a:pt x="10047372" y="1392862"/>
                  <a:pt x="9936834" y="1413567"/>
                </a:cubicBezTo>
                <a:cubicBezTo>
                  <a:pt x="9842543" y="1449236"/>
                  <a:pt x="9758704" y="1437289"/>
                  <a:pt x="9633679" y="1479227"/>
                </a:cubicBezTo>
                <a:cubicBezTo>
                  <a:pt x="9572087" y="1477856"/>
                  <a:pt x="9524044" y="1488294"/>
                  <a:pt x="9464371" y="1479341"/>
                </a:cubicBezTo>
                <a:cubicBezTo>
                  <a:pt x="9437979" y="1471131"/>
                  <a:pt x="9382095" y="1495583"/>
                  <a:pt x="9351136" y="1473048"/>
                </a:cubicBezTo>
                <a:cubicBezTo>
                  <a:pt x="9348834" y="1489421"/>
                  <a:pt x="9290403" y="1475047"/>
                  <a:pt x="9277477" y="1467445"/>
                </a:cubicBezTo>
                <a:cubicBezTo>
                  <a:pt x="9262484" y="1474590"/>
                  <a:pt x="9237294" y="1461551"/>
                  <a:pt x="9221081" y="1462245"/>
                </a:cubicBezTo>
                <a:cubicBezTo>
                  <a:pt x="9189009" y="1426438"/>
                  <a:pt x="9185445" y="1482627"/>
                  <a:pt x="9145968" y="1462282"/>
                </a:cubicBezTo>
                <a:cubicBezTo>
                  <a:pt x="9128623" y="1474438"/>
                  <a:pt x="9069817" y="1500224"/>
                  <a:pt x="9023280" y="1511217"/>
                </a:cubicBezTo>
                <a:cubicBezTo>
                  <a:pt x="8931735" y="1535229"/>
                  <a:pt x="8925405" y="1563795"/>
                  <a:pt x="8830925" y="1554093"/>
                </a:cubicBezTo>
                <a:cubicBezTo>
                  <a:pt x="8817633" y="1577274"/>
                  <a:pt x="8655791" y="1518891"/>
                  <a:pt x="8676048" y="1560374"/>
                </a:cubicBezTo>
                <a:cubicBezTo>
                  <a:pt x="8644516" y="1558347"/>
                  <a:pt x="8621413" y="1541838"/>
                  <a:pt x="8638989" y="1568839"/>
                </a:cubicBezTo>
                <a:lnTo>
                  <a:pt x="8456861" y="1566972"/>
                </a:lnTo>
                <a:cubicBezTo>
                  <a:pt x="8355907" y="1574502"/>
                  <a:pt x="8292865" y="1594374"/>
                  <a:pt x="8189198" y="1584307"/>
                </a:cubicBezTo>
                <a:cubicBezTo>
                  <a:pt x="8087659" y="1583101"/>
                  <a:pt x="8036427" y="1565402"/>
                  <a:pt x="7898401" y="1565768"/>
                </a:cubicBezTo>
                <a:cubicBezTo>
                  <a:pt x="7801198" y="1563426"/>
                  <a:pt x="7662139" y="1549692"/>
                  <a:pt x="7563813" y="1558454"/>
                </a:cubicBezTo>
                <a:cubicBezTo>
                  <a:pt x="7446107" y="1537502"/>
                  <a:pt x="7475233" y="1563414"/>
                  <a:pt x="7349063" y="1551966"/>
                </a:cubicBezTo>
                <a:cubicBezTo>
                  <a:pt x="7293901" y="1597253"/>
                  <a:pt x="7197687" y="1574689"/>
                  <a:pt x="7131024" y="1585911"/>
                </a:cubicBezTo>
                <a:cubicBezTo>
                  <a:pt x="7054397" y="1595738"/>
                  <a:pt x="6966306" y="1606385"/>
                  <a:pt x="6889291" y="1610925"/>
                </a:cubicBezTo>
                <a:cubicBezTo>
                  <a:pt x="6828293" y="1590519"/>
                  <a:pt x="6744624" y="1640610"/>
                  <a:pt x="6668938" y="1613148"/>
                </a:cubicBezTo>
                <a:cubicBezTo>
                  <a:pt x="6641091" y="1606533"/>
                  <a:pt x="6554865" y="1607368"/>
                  <a:pt x="6538541" y="1620507"/>
                </a:cubicBezTo>
                <a:cubicBezTo>
                  <a:pt x="6520561" y="1623357"/>
                  <a:pt x="6499589" y="1618703"/>
                  <a:pt x="6491279" y="1632773"/>
                </a:cubicBezTo>
                <a:cubicBezTo>
                  <a:pt x="6477549" y="1649705"/>
                  <a:pt x="6414822" y="1623561"/>
                  <a:pt x="6423751" y="1643536"/>
                </a:cubicBezTo>
                <a:cubicBezTo>
                  <a:pt x="6379212" y="1625620"/>
                  <a:pt x="6343784" y="1661091"/>
                  <a:pt x="6306336" y="1669857"/>
                </a:cubicBezTo>
                <a:cubicBezTo>
                  <a:pt x="6271255" y="1652084"/>
                  <a:pt x="6237427" y="1675939"/>
                  <a:pt x="6155679" y="1680409"/>
                </a:cubicBezTo>
                <a:cubicBezTo>
                  <a:pt x="6117102" y="1659854"/>
                  <a:pt x="6090477" y="1695769"/>
                  <a:pt x="6018716" y="1668513"/>
                </a:cubicBezTo>
                <a:cubicBezTo>
                  <a:pt x="5980616" y="1668349"/>
                  <a:pt x="5992558" y="1668233"/>
                  <a:pt x="5927081" y="1663779"/>
                </a:cubicBezTo>
                <a:cubicBezTo>
                  <a:pt x="5827173" y="1658997"/>
                  <a:pt x="5796898" y="1666984"/>
                  <a:pt x="5704857" y="1661355"/>
                </a:cubicBezTo>
                <a:cubicBezTo>
                  <a:pt x="5601589" y="1659346"/>
                  <a:pt x="5599375" y="1682928"/>
                  <a:pt x="5464353" y="1649361"/>
                </a:cubicBezTo>
                <a:cubicBezTo>
                  <a:pt x="5453726" y="1665362"/>
                  <a:pt x="5437668" y="1666580"/>
                  <a:pt x="5408840" y="1659913"/>
                </a:cubicBezTo>
                <a:cubicBezTo>
                  <a:pt x="5358895" y="1660103"/>
                  <a:pt x="5370707" y="1699223"/>
                  <a:pt x="5315720" y="1677105"/>
                </a:cubicBezTo>
                <a:cubicBezTo>
                  <a:pt x="5329008" y="1697915"/>
                  <a:pt x="5223140" y="1688103"/>
                  <a:pt x="5250566" y="1709327"/>
                </a:cubicBezTo>
                <a:cubicBezTo>
                  <a:pt x="5222116" y="1729504"/>
                  <a:pt x="5199669" y="1698367"/>
                  <a:pt x="5170942" y="1716026"/>
                </a:cubicBezTo>
                <a:cubicBezTo>
                  <a:pt x="5139745" y="1715775"/>
                  <a:pt x="5102270" y="1704865"/>
                  <a:pt x="5063388" y="1707824"/>
                </a:cubicBezTo>
                <a:cubicBezTo>
                  <a:pt x="5010058" y="1697604"/>
                  <a:pt x="5004778" y="1720109"/>
                  <a:pt x="4937644" y="1733778"/>
                </a:cubicBezTo>
                <a:cubicBezTo>
                  <a:pt x="4905985" y="1722536"/>
                  <a:pt x="4883924" y="1729474"/>
                  <a:pt x="4863636" y="1742276"/>
                </a:cubicBezTo>
                <a:cubicBezTo>
                  <a:pt x="4795354" y="1741736"/>
                  <a:pt x="4737536" y="1762242"/>
                  <a:pt x="4663097" y="1772517"/>
                </a:cubicBezTo>
                <a:cubicBezTo>
                  <a:pt x="4581331" y="1791410"/>
                  <a:pt x="4626382" y="1787132"/>
                  <a:pt x="4576142" y="1801338"/>
                </a:cubicBezTo>
                <a:lnTo>
                  <a:pt x="4432728" y="1821550"/>
                </a:lnTo>
                <a:lnTo>
                  <a:pt x="4330325" y="1832397"/>
                </a:lnTo>
                <a:lnTo>
                  <a:pt x="4301301" y="1853709"/>
                </a:lnTo>
                <a:lnTo>
                  <a:pt x="4300886" y="1854105"/>
                </a:lnTo>
                <a:lnTo>
                  <a:pt x="4238651" y="1857049"/>
                </a:lnTo>
                <a:cubicBezTo>
                  <a:pt x="4205553" y="1861397"/>
                  <a:pt x="4139860" y="1874675"/>
                  <a:pt x="4102292" y="1880193"/>
                </a:cubicBezTo>
                <a:cubicBezTo>
                  <a:pt x="4068199" y="1876181"/>
                  <a:pt x="4047224" y="1858325"/>
                  <a:pt x="4059333" y="1886249"/>
                </a:cubicBezTo>
                <a:cubicBezTo>
                  <a:pt x="4048134" y="1885724"/>
                  <a:pt x="4041292" y="1887993"/>
                  <a:pt x="4036441" y="1891626"/>
                </a:cubicBezTo>
                <a:lnTo>
                  <a:pt x="4002125" y="1877697"/>
                </a:lnTo>
                <a:lnTo>
                  <a:pt x="3959209" y="1883738"/>
                </a:lnTo>
                <a:lnTo>
                  <a:pt x="3949215" y="1885692"/>
                </a:lnTo>
                <a:lnTo>
                  <a:pt x="3874146" y="1872130"/>
                </a:lnTo>
                <a:lnTo>
                  <a:pt x="3866827" y="1866688"/>
                </a:lnTo>
                <a:cubicBezTo>
                  <a:pt x="3858976" y="1863338"/>
                  <a:pt x="3847802" y="1861787"/>
                  <a:pt x="3829184" y="1864322"/>
                </a:cubicBezTo>
                <a:lnTo>
                  <a:pt x="3824903" y="1865766"/>
                </a:lnTo>
                <a:lnTo>
                  <a:pt x="3793706" y="1857436"/>
                </a:lnTo>
                <a:cubicBezTo>
                  <a:pt x="3783639" y="1853644"/>
                  <a:pt x="3675915" y="1848872"/>
                  <a:pt x="3668616" y="1842745"/>
                </a:cubicBezTo>
                <a:cubicBezTo>
                  <a:pt x="3550655" y="1857913"/>
                  <a:pt x="3542534" y="1830996"/>
                  <a:pt x="3428086" y="1835034"/>
                </a:cubicBezTo>
                <a:cubicBezTo>
                  <a:pt x="3328965" y="1794018"/>
                  <a:pt x="3266446" y="1819001"/>
                  <a:pt x="3177594" y="1813026"/>
                </a:cubicBezTo>
                <a:cubicBezTo>
                  <a:pt x="3092965" y="1808822"/>
                  <a:pt x="3053780" y="1822095"/>
                  <a:pt x="2940077" y="1821546"/>
                </a:cubicBezTo>
                <a:cubicBezTo>
                  <a:pt x="2819604" y="1812601"/>
                  <a:pt x="2644050" y="1817354"/>
                  <a:pt x="2508536" y="1797990"/>
                </a:cubicBezTo>
                <a:cubicBezTo>
                  <a:pt x="2402062" y="1791757"/>
                  <a:pt x="2401694" y="1796365"/>
                  <a:pt x="2360486" y="1795882"/>
                </a:cubicBezTo>
                <a:cubicBezTo>
                  <a:pt x="2346784" y="1798538"/>
                  <a:pt x="2274412" y="1790769"/>
                  <a:pt x="2261294" y="1795084"/>
                </a:cubicBezTo>
                <a:lnTo>
                  <a:pt x="2254419" y="1797320"/>
                </a:lnTo>
                <a:lnTo>
                  <a:pt x="2226713" y="1798641"/>
                </a:lnTo>
                <a:lnTo>
                  <a:pt x="2219128" y="1808552"/>
                </a:lnTo>
                <a:lnTo>
                  <a:pt x="2126538" y="1817143"/>
                </a:lnTo>
                <a:cubicBezTo>
                  <a:pt x="2064983" y="1793016"/>
                  <a:pt x="2012426" y="1821800"/>
                  <a:pt x="1903694" y="1821035"/>
                </a:cubicBezTo>
                <a:cubicBezTo>
                  <a:pt x="1874879" y="1812700"/>
                  <a:pt x="1760206" y="1792415"/>
                  <a:pt x="1738778" y="1804426"/>
                </a:cubicBezTo>
                <a:cubicBezTo>
                  <a:pt x="1718271" y="1806115"/>
                  <a:pt x="1696479" y="1800166"/>
                  <a:pt x="1683603" y="1813609"/>
                </a:cubicBezTo>
                <a:cubicBezTo>
                  <a:pt x="1668912" y="1825566"/>
                  <a:pt x="1630407" y="1811717"/>
                  <a:pt x="1613964" y="1812650"/>
                </a:cubicBezTo>
                <a:lnTo>
                  <a:pt x="1613403" y="1813209"/>
                </a:lnTo>
                <a:lnTo>
                  <a:pt x="1602061" y="1811331"/>
                </a:lnTo>
                <a:cubicBezTo>
                  <a:pt x="1503765" y="1799996"/>
                  <a:pt x="1468364" y="1809467"/>
                  <a:pt x="1395632" y="1797257"/>
                </a:cubicBezTo>
                <a:cubicBezTo>
                  <a:pt x="1319449" y="1782888"/>
                  <a:pt x="1262534" y="1801782"/>
                  <a:pt x="1181443" y="1751614"/>
                </a:cubicBezTo>
                <a:cubicBezTo>
                  <a:pt x="1081982" y="1744765"/>
                  <a:pt x="1078010" y="1717244"/>
                  <a:pt x="974248" y="1721123"/>
                </a:cubicBezTo>
                <a:cubicBezTo>
                  <a:pt x="968629" y="1714342"/>
                  <a:pt x="875985" y="1699376"/>
                  <a:pt x="867706" y="1694653"/>
                </a:cubicBezTo>
                <a:lnTo>
                  <a:pt x="841666" y="1683413"/>
                </a:lnTo>
                <a:lnTo>
                  <a:pt x="837797" y="1684443"/>
                </a:lnTo>
                <a:cubicBezTo>
                  <a:pt x="821405" y="1685195"/>
                  <a:pt x="811914" y="1682594"/>
                  <a:pt x="805502" y="1678518"/>
                </a:cubicBezTo>
                <a:lnTo>
                  <a:pt x="799788" y="1672416"/>
                </a:lnTo>
                <a:lnTo>
                  <a:pt x="736389" y="1651814"/>
                </a:lnTo>
                <a:lnTo>
                  <a:pt x="727522" y="1652807"/>
                </a:lnTo>
                <a:lnTo>
                  <a:pt x="689713" y="1654738"/>
                </a:lnTo>
                <a:lnTo>
                  <a:pt x="661608" y="1637638"/>
                </a:lnTo>
                <a:cubicBezTo>
                  <a:pt x="657000" y="1640788"/>
                  <a:pt x="650823" y="1642394"/>
                  <a:pt x="641195" y="1640809"/>
                </a:cubicBezTo>
                <a:cubicBezTo>
                  <a:pt x="648504" y="1669709"/>
                  <a:pt x="632384" y="1649973"/>
                  <a:pt x="603348" y="1642751"/>
                </a:cubicBezTo>
                <a:cubicBezTo>
                  <a:pt x="570224" y="1644670"/>
                  <a:pt x="511891" y="1651631"/>
                  <a:pt x="482767" y="1652811"/>
                </a:cubicBezTo>
                <a:lnTo>
                  <a:pt x="428597" y="1649830"/>
                </a:lnTo>
                <a:lnTo>
                  <a:pt x="428193" y="1650184"/>
                </a:lnTo>
                <a:lnTo>
                  <a:pt x="400669" y="1668609"/>
                </a:lnTo>
                <a:lnTo>
                  <a:pt x="310856" y="1669671"/>
                </a:lnTo>
                <a:lnTo>
                  <a:pt x="184505" y="1676148"/>
                </a:lnTo>
                <a:cubicBezTo>
                  <a:pt x="139434" y="1685497"/>
                  <a:pt x="178890" y="1685521"/>
                  <a:pt x="106017" y="1696538"/>
                </a:cubicBezTo>
                <a:cubicBezTo>
                  <a:pt x="73238" y="1698110"/>
                  <a:pt x="43763" y="1702620"/>
                  <a:pt x="15107" y="1705860"/>
                </a:cubicBezTo>
                <a:lnTo>
                  <a:pt x="0" y="1707056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57D3CC-71DF-A4A8-1790-5F3EC81BA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576" y="975815"/>
            <a:ext cx="9614848" cy="11267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Data </a:t>
            </a:r>
            <a:r>
              <a:rPr lang="en-US" dirty="0" err="1"/>
              <a:t>Visualisation</a:t>
            </a:r>
            <a:endParaRPr lang="en-US" dirty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9A36BEEB-EAB3-44BC-BC82-10039F230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1727" y="419766"/>
            <a:ext cx="1348547" cy="40780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cubicBezTo>
                  <a:pt x="781874" y="4129"/>
                  <a:pt x="1607589" y="24681"/>
                  <a:pt x="2170127" y="33245"/>
                </a:cubicBezTo>
                <a:cubicBezTo>
                  <a:pt x="2169852" y="63908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35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D12B4-7911-A0C2-6AA6-EC64EA959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310" y="2918128"/>
            <a:ext cx="8273380" cy="3053301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endParaRPr lang="en-US" sz="1600" dirty="0"/>
          </a:p>
          <a:p>
            <a:r>
              <a:rPr lang="en-US" sz="1600" b="1" dirty="0"/>
              <a:t>- Top 10 Titles by Popularity:</a:t>
            </a:r>
          </a:p>
          <a:p>
            <a:r>
              <a:rPr lang="en-US" sz="1600" dirty="0"/>
              <a:t>  - Bar chart of the most popular titles.</a:t>
            </a:r>
          </a:p>
          <a:p>
            <a:r>
              <a:rPr lang="en-US" sz="1600" b="1" dirty="0"/>
              <a:t>- Genre Trends Over Time:</a:t>
            </a:r>
          </a:p>
          <a:p>
            <a:r>
              <a:rPr lang="en-US" sz="1600" dirty="0"/>
              <a:t>  - Line plot showing genre popularity over years.</a:t>
            </a:r>
          </a:p>
          <a:p>
            <a:r>
              <a:rPr lang="en-US" sz="1600" b="1" dirty="0"/>
              <a:t>- Cluster Visualization:</a:t>
            </a:r>
          </a:p>
          <a:p>
            <a:r>
              <a:rPr lang="en-US" sz="1600" dirty="0"/>
              <a:t>  - Scatter of title clusters.</a:t>
            </a:r>
          </a:p>
          <a:p>
            <a:r>
              <a:rPr lang="en-US" sz="1600" b="1" dirty="0"/>
              <a:t>- Sentiment Plot Distribution:</a:t>
            </a:r>
          </a:p>
          <a:p>
            <a:r>
              <a:rPr lang="en-US" sz="1600" dirty="0"/>
              <a:t>  - Histogram of sentiment scores.</a:t>
            </a:r>
          </a:p>
        </p:txBody>
      </p:sp>
    </p:spTree>
    <p:extLst>
      <p:ext uri="{BB962C8B-B14F-4D97-AF65-F5344CB8AC3E}">
        <p14:creationId xmlns:p14="http://schemas.microsoft.com/office/powerpoint/2010/main" val="1239057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graph of a number of countries/regions&#10;&#10;Description automatically generated">
            <a:extLst>
              <a:ext uri="{FF2B5EF4-FFF2-40B4-BE49-F238E27FC236}">
                <a16:creationId xmlns:a16="http://schemas.microsoft.com/office/drawing/2014/main" id="{C1D4DF8A-B56C-4D0F-4B1E-617A63938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198688"/>
            <a:ext cx="5291666" cy="2460624"/>
          </a:xfrm>
          <a:prstGeom prst="rect">
            <a:avLst/>
          </a:prstGeom>
        </p:spPr>
      </p:pic>
      <p:pic>
        <p:nvPicPr>
          <p:cNvPr id="13" name="Picture 12" descr="A graph of a number of titles&#10;&#10;Description automatically generated">
            <a:extLst>
              <a:ext uri="{FF2B5EF4-FFF2-40B4-BE49-F238E27FC236}">
                <a16:creationId xmlns:a16="http://schemas.microsoft.com/office/drawing/2014/main" id="{CEEDDBDE-ED56-9CC8-986F-D3E315851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2416969"/>
            <a:ext cx="5291667" cy="202406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9716A64-4C9E-E160-0B2B-3BF9CD7B3710}"/>
              </a:ext>
            </a:extLst>
          </p:cNvPr>
          <p:cNvSpPr txBox="1"/>
          <p:nvPr/>
        </p:nvSpPr>
        <p:spPr>
          <a:xfrm>
            <a:off x="1408586" y="5103644"/>
            <a:ext cx="376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United States has the most number of titles on Netflix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0FF9EE-5550-E642-F12C-F83FC9A2EFCE}"/>
              </a:ext>
            </a:extLst>
          </p:cNvPr>
          <p:cNvSpPr txBox="1"/>
          <p:nvPr/>
        </p:nvSpPr>
        <p:spPr>
          <a:xfrm>
            <a:off x="7296768" y="5103644"/>
            <a:ext cx="376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frequency of views stands between 1-2 for the top 10 titles </a:t>
            </a:r>
          </a:p>
        </p:txBody>
      </p:sp>
    </p:spTree>
    <p:extLst>
      <p:ext uri="{BB962C8B-B14F-4D97-AF65-F5344CB8AC3E}">
        <p14:creationId xmlns:p14="http://schemas.microsoft.com/office/powerpoint/2010/main" val="3784630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17560</TotalTime>
  <Words>681</Words>
  <Application>Microsoft Macintosh PowerPoint</Application>
  <PresentationFormat>Widescreen</PresentationFormat>
  <Paragraphs>94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Analysing and Predicting Netflix Titles Using AI/ML Models</vt:lpstr>
      <vt:lpstr>Objective:</vt:lpstr>
      <vt:lpstr> Why Analyse Netflix Titles?</vt:lpstr>
      <vt:lpstr>System Architecture</vt:lpstr>
      <vt:lpstr>Key Implementation Steps</vt:lpstr>
      <vt:lpstr>Model Performance Evaluation</vt:lpstr>
      <vt:lpstr>Analysis of the model performance</vt:lpstr>
      <vt:lpstr>Data Visualisation</vt:lpstr>
      <vt:lpstr>PowerPoint Presentation</vt:lpstr>
      <vt:lpstr>PowerPoint Presentation</vt:lpstr>
      <vt:lpstr>PowerPoint Presentation</vt:lpstr>
      <vt:lpstr>PowerPoint Presentation</vt:lpstr>
      <vt:lpstr>Challenges and Solutions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Gavin Kok</dc:creator>
  <cp:lastModifiedBy>Gavin Kok</cp:lastModifiedBy>
  <cp:revision>21</cp:revision>
  <dcterms:created xsi:type="dcterms:W3CDTF">2024-07-24T02:04:36Z</dcterms:created>
  <dcterms:modified xsi:type="dcterms:W3CDTF">2024-08-05T06:45:02Z</dcterms:modified>
</cp:coreProperties>
</file>

<file path=docProps/thumbnail.jpeg>
</file>